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305" r:id="rId3"/>
    <p:sldId id="284" r:id="rId4"/>
    <p:sldId id="306" r:id="rId5"/>
    <p:sldId id="285" r:id="rId6"/>
    <p:sldId id="287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7" r:id="rId22"/>
    <p:sldId id="286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MP" initials="F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46C0D-812C-43F7-B627-A4FE07CA7EAA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DF37F59-D921-44CD-A913-0CEADDEFB5C1}">
      <dgm:prSet phldrT="[Tekst]"/>
      <dgm:spPr>
        <a:solidFill>
          <a:srgbClr val="C00000"/>
        </a:solidFill>
        <a:ln>
          <a:solidFill>
            <a:srgbClr val="00B050"/>
          </a:solidFill>
        </a:ln>
      </dgm:spPr>
      <dgm:t>
        <a:bodyPr/>
        <a:lstStyle/>
        <a:p>
          <a:r>
            <a:rPr lang="pl-PL" b="1" dirty="0" smtClean="0">
              <a:solidFill>
                <a:schemeClr val="bg1"/>
              </a:solidFill>
            </a:rPr>
            <a:t>Dyrektor naczelny</a:t>
          </a:r>
          <a:endParaRPr lang="pl-PL" b="1" dirty="0">
            <a:solidFill>
              <a:schemeClr val="bg1"/>
            </a:solidFill>
          </a:endParaRPr>
        </a:p>
      </dgm:t>
    </dgm:pt>
    <dgm:pt modelId="{4C9D24C2-38A7-4539-99BD-82D27F18BBE0}" type="parTrans" cxnId="{BA824327-90A6-4AF2-85AF-387BE8C804F1}">
      <dgm:prSet/>
      <dgm:spPr/>
      <dgm:t>
        <a:bodyPr/>
        <a:lstStyle/>
        <a:p>
          <a:endParaRPr lang="pl-PL"/>
        </a:p>
      </dgm:t>
    </dgm:pt>
    <dgm:pt modelId="{6505C7E4-3B66-490C-8AD8-5FEA8B79CDB4}" type="sibTrans" cxnId="{BA824327-90A6-4AF2-85AF-387BE8C804F1}">
      <dgm:prSet/>
      <dgm:spPr/>
      <dgm:t>
        <a:bodyPr/>
        <a:lstStyle/>
        <a:p>
          <a:endParaRPr lang="pl-PL"/>
        </a:p>
      </dgm:t>
    </dgm:pt>
    <dgm:pt modelId="{2C58A435-75BB-44D2-88EF-628ECB7CC517}">
      <dgm:prSet phldrT="[Tekst]"/>
      <dgm:spPr>
        <a:solidFill>
          <a:srgbClr val="C00000"/>
        </a:solidFill>
        <a:ln>
          <a:solidFill>
            <a:srgbClr val="00B050"/>
          </a:solidFill>
        </a:ln>
      </dgm:spPr>
      <dgm:t>
        <a:bodyPr/>
        <a:lstStyle/>
        <a:p>
          <a:r>
            <a:rPr lang="pl-PL" b="1" dirty="0" smtClean="0">
              <a:solidFill>
                <a:schemeClr val="bg1"/>
              </a:solidFill>
            </a:rPr>
            <a:t>Dyrektor ds. finansów</a:t>
          </a:r>
          <a:endParaRPr lang="pl-PL" b="1" dirty="0">
            <a:solidFill>
              <a:schemeClr val="bg1"/>
            </a:solidFill>
          </a:endParaRPr>
        </a:p>
      </dgm:t>
    </dgm:pt>
    <dgm:pt modelId="{CCA73BA2-2E55-49D6-8C52-410E12168181}" type="parTrans" cxnId="{87412F32-765C-4B99-9743-557AE61743C1}">
      <dgm:prSet/>
      <dgm:spPr/>
      <dgm:t>
        <a:bodyPr/>
        <a:lstStyle/>
        <a:p>
          <a:endParaRPr lang="pl-PL"/>
        </a:p>
      </dgm:t>
    </dgm:pt>
    <dgm:pt modelId="{E5B802A1-91E3-4C66-9B95-870476EC25CE}" type="sibTrans" cxnId="{87412F32-765C-4B99-9743-557AE61743C1}">
      <dgm:prSet/>
      <dgm:spPr/>
      <dgm:t>
        <a:bodyPr/>
        <a:lstStyle/>
        <a:p>
          <a:endParaRPr lang="pl-PL"/>
        </a:p>
      </dgm:t>
    </dgm:pt>
    <dgm:pt modelId="{FD4D88F2-BE34-4116-97AA-6A0EFEB2B613}">
      <dgm:prSet phldrT="[Tekst]"/>
      <dgm:spPr>
        <a:solidFill>
          <a:schemeClr val="accent6"/>
        </a:solidFill>
        <a:ln>
          <a:solidFill>
            <a:srgbClr val="00B050"/>
          </a:solidFill>
        </a:ln>
      </dgm:spPr>
      <dgm:t>
        <a:bodyPr/>
        <a:lstStyle/>
        <a:p>
          <a:endParaRPr lang="pl-PL" b="1" dirty="0" smtClean="0">
            <a:solidFill>
              <a:schemeClr val="bg1"/>
            </a:solidFill>
          </a:endParaRPr>
        </a:p>
        <a:p>
          <a:r>
            <a:rPr lang="pl-PL" b="1" dirty="0" smtClean="0">
              <a:solidFill>
                <a:schemeClr val="bg1"/>
              </a:solidFill>
            </a:rPr>
            <a:t>Wspólnicy</a:t>
          </a:r>
          <a:endParaRPr lang="pl-PL" b="1" dirty="0">
            <a:solidFill>
              <a:schemeClr val="bg1"/>
            </a:solidFill>
          </a:endParaRPr>
        </a:p>
      </dgm:t>
    </dgm:pt>
    <dgm:pt modelId="{059B2D9A-C7E1-4EE4-A7AC-DBE6DB2407C3}" type="parTrans" cxnId="{CF3365A4-79BF-49B6-A1EE-E62C268682DF}">
      <dgm:prSet/>
      <dgm:spPr/>
      <dgm:t>
        <a:bodyPr/>
        <a:lstStyle/>
        <a:p>
          <a:endParaRPr lang="pl-PL"/>
        </a:p>
      </dgm:t>
    </dgm:pt>
    <dgm:pt modelId="{C6EBE8DE-C901-43CC-A269-E96DBE38AC45}" type="sibTrans" cxnId="{CF3365A4-79BF-49B6-A1EE-E62C268682DF}">
      <dgm:prSet/>
      <dgm:spPr/>
      <dgm:t>
        <a:bodyPr/>
        <a:lstStyle/>
        <a:p>
          <a:endParaRPr lang="pl-PL"/>
        </a:p>
      </dgm:t>
    </dgm:pt>
    <dgm:pt modelId="{46B8DA2D-7F06-4A27-92C1-DFE1D47A2FAE}">
      <dgm:prSet phldrT="[Tekst]"/>
      <dgm:spPr>
        <a:solidFill>
          <a:srgbClr val="C00000"/>
        </a:solidFill>
        <a:ln>
          <a:solidFill>
            <a:srgbClr val="00B050"/>
          </a:solidFill>
        </a:ln>
      </dgm:spPr>
      <dgm:t>
        <a:bodyPr/>
        <a:lstStyle/>
        <a:p>
          <a:r>
            <a:rPr lang="pl-PL" b="1" dirty="0" smtClean="0">
              <a:solidFill>
                <a:schemeClr val="bg1"/>
              </a:solidFill>
            </a:rPr>
            <a:t>Dyrektor ds. marketingu</a:t>
          </a:r>
          <a:endParaRPr lang="pl-PL" b="1" dirty="0">
            <a:solidFill>
              <a:schemeClr val="bg1"/>
            </a:solidFill>
          </a:endParaRPr>
        </a:p>
      </dgm:t>
    </dgm:pt>
    <dgm:pt modelId="{96C96A8C-CDA4-4DEE-AA8B-6AEB1DAA92C8}" type="parTrans" cxnId="{C8E33D76-D7F0-4C4D-BFBA-E1F91AC75CE9}">
      <dgm:prSet/>
      <dgm:spPr/>
      <dgm:t>
        <a:bodyPr/>
        <a:lstStyle/>
        <a:p>
          <a:endParaRPr lang="pl-PL"/>
        </a:p>
      </dgm:t>
    </dgm:pt>
    <dgm:pt modelId="{3B0378EA-5941-4A8F-A1D4-5A3E4CBEE266}" type="sibTrans" cxnId="{C8E33D76-D7F0-4C4D-BFBA-E1F91AC75CE9}">
      <dgm:prSet/>
      <dgm:spPr/>
      <dgm:t>
        <a:bodyPr/>
        <a:lstStyle/>
        <a:p>
          <a:endParaRPr lang="pl-PL"/>
        </a:p>
      </dgm:t>
    </dgm:pt>
    <dgm:pt modelId="{626319E5-EC8D-48FD-BB0B-73100DB86F93}" type="pres">
      <dgm:prSet presAssocID="{CB346C0D-812C-43F7-B627-A4FE07CA7EA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98BB699-735F-4D61-86D3-A7A5774AA974}" type="pres">
      <dgm:prSet presAssocID="{CB346C0D-812C-43F7-B627-A4FE07CA7EAA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ACBC4E-7C5C-493E-B660-35BF932BFA40}" type="pres">
      <dgm:prSet presAssocID="{CB346C0D-812C-43F7-B627-A4FE07CA7EAA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82E6D4-96C0-478D-A211-58B37C4B049E}" type="pres">
      <dgm:prSet presAssocID="{CB346C0D-812C-43F7-B627-A4FE07CA7EA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662CC3-16C9-4DEA-8B6B-CE9BAC046402}" type="pres">
      <dgm:prSet presAssocID="{CB346C0D-812C-43F7-B627-A4FE07CA7EAA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A4B06FA-0EC7-4090-9097-045BDB18B22C}" type="presOf" srcId="{2C58A435-75BB-44D2-88EF-628ECB7CC517}" destId="{5BACBC4E-7C5C-493E-B660-35BF932BFA40}" srcOrd="0" destOrd="0" presId="urn:microsoft.com/office/officeart/2005/8/layout/pyramid4"/>
    <dgm:cxn modelId="{BA824327-90A6-4AF2-85AF-387BE8C804F1}" srcId="{CB346C0D-812C-43F7-B627-A4FE07CA7EAA}" destId="{8DF37F59-D921-44CD-A913-0CEADDEFB5C1}" srcOrd="0" destOrd="0" parTransId="{4C9D24C2-38A7-4539-99BD-82D27F18BBE0}" sibTransId="{6505C7E4-3B66-490C-8AD8-5FEA8B79CDB4}"/>
    <dgm:cxn modelId="{C8E33D76-D7F0-4C4D-BFBA-E1F91AC75CE9}" srcId="{CB346C0D-812C-43F7-B627-A4FE07CA7EAA}" destId="{46B8DA2D-7F06-4A27-92C1-DFE1D47A2FAE}" srcOrd="3" destOrd="0" parTransId="{96C96A8C-CDA4-4DEE-AA8B-6AEB1DAA92C8}" sibTransId="{3B0378EA-5941-4A8F-A1D4-5A3E4CBEE266}"/>
    <dgm:cxn modelId="{5EA402F7-E5BA-4821-9E9F-C28796D0EC5E}" type="presOf" srcId="{8DF37F59-D921-44CD-A913-0CEADDEFB5C1}" destId="{698BB699-735F-4D61-86D3-A7A5774AA974}" srcOrd="0" destOrd="0" presId="urn:microsoft.com/office/officeart/2005/8/layout/pyramid4"/>
    <dgm:cxn modelId="{C1AF28F8-F6E9-4967-97FA-C9B2E21449D0}" type="presOf" srcId="{FD4D88F2-BE34-4116-97AA-6A0EFEB2B613}" destId="{8F82E6D4-96C0-478D-A211-58B37C4B049E}" srcOrd="0" destOrd="0" presId="urn:microsoft.com/office/officeart/2005/8/layout/pyramid4"/>
    <dgm:cxn modelId="{2A295D0B-593B-4758-BB47-119AF8EDD3EB}" type="presOf" srcId="{46B8DA2D-7F06-4A27-92C1-DFE1D47A2FAE}" destId="{B0662CC3-16C9-4DEA-8B6B-CE9BAC046402}" srcOrd="0" destOrd="0" presId="urn:microsoft.com/office/officeart/2005/8/layout/pyramid4"/>
    <dgm:cxn modelId="{FAC6A70D-84DF-4B81-9E5C-CEE908646D9F}" type="presOf" srcId="{CB346C0D-812C-43F7-B627-A4FE07CA7EAA}" destId="{626319E5-EC8D-48FD-BB0B-73100DB86F93}" srcOrd="0" destOrd="0" presId="urn:microsoft.com/office/officeart/2005/8/layout/pyramid4"/>
    <dgm:cxn modelId="{87412F32-765C-4B99-9743-557AE61743C1}" srcId="{CB346C0D-812C-43F7-B627-A4FE07CA7EAA}" destId="{2C58A435-75BB-44D2-88EF-628ECB7CC517}" srcOrd="1" destOrd="0" parTransId="{CCA73BA2-2E55-49D6-8C52-410E12168181}" sibTransId="{E5B802A1-91E3-4C66-9B95-870476EC25CE}"/>
    <dgm:cxn modelId="{CF3365A4-79BF-49B6-A1EE-E62C268682DF}" srcId="{CB346C0D-812C-43F7-B627-A4FE07CA7EAA}" destId="{FD4D88F2-BE34-4116-97AA-6A0EFEB2B613}" srcOrd="2" destOrd="0" parTransId="{059B2D9A-C7E1-4EE4-A7AC-DBE6DB2407C3}" sibTransId="{C6EBE8DE-C901-43CC-A269-E96DBE38AC45}"/>
    <dgm:cxn modelId="{0BAB06D7-FB18-42D9-B82B-6661E27006EB}" type="presParOf" srcId="{626319E5-EC8D-48FD-BB0B-73100DB86F93}" destId="{698BB699-735F-4D61-86D3-A7A5774AA974}" srcOrd="0" destOrd="0" presId="urn:microsoft.com/office/officeart/2005/8/layout/pyramid4"/>
    <dgm:cxn modelId="{14352EAB-5D9D-4DCA-92D9-5A2E92CB83AB}" type="presParOf" srcId="{626319E5-EC8D-48FD-BB0B-73100DB86F93}" destId="{5BACBC4E-7C5C-493E-B660-35BF932BFA40}" srcOrd="1" destOrd="0" presId="urn:microsoft.com/office/officeart/2005/8/layout/pyramid4"/>
    <dgm:cxn modelId="{70A60A0C-EE49-4A6A-90C4-D0AA5D3AC480}" type="presParOf" srcId="{626319E5-EC8D-48FD-BB0B-73100DB86F93}" destId="{8F82E6D4-96C0-478D-A211-58B37C4B049E}" srcOrd="2" destOrd="0" presId="urn:microsoft.com/office/officeart/2005/8/layout/pyramid4"/>
    <dgm:cxn modelId="{37CFBDCA-BE96-4BF7-B879-E0E2800CCD63}" type="presParOf" srcId="{626319E5-EC8D-48FD-BB0B-73100DB86F93}" destId="{B0662CC3-16C9-4DEA-8B6B-CE9BAC04640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9E0B4-6AF5-461D-B488-39E4783A7ACB}" type="datetimeFigureOut">
              <a:rPr lang="pl-PL" smtClean="0"/>
              <a:t>2016-08-26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7B3F8-D938-4198-8271-72B13D10D6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64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7B3F8-D938-4198-8271-72B13D10D6E4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221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rezentacja MM w BP .jpg - Przeglądarka zdjęć Picasa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6562" r="1664" b="2472"/>
          <a:stretch/>
        </p:blipFill>
        <p:spPr>
          <a:xfrm>
            <a:off x="0" y="689"/>
            <a:ext cx="935741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4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DD6F-B8F5-4E08-B1EB-5564A75D0D47}" type="datetimeFigureOut">
              <a:rPr lang="pl-PL" smtClean="0"/>
              <a:t>2016-08-26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D8A-9537-4E0C-81CB-F1702B8800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674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DD6F-B8F5-4E08-B1EB-5564A75D0D47}" type="datetimeFigureOut">
              <a:rPr lang="pl-PL" smtClean="0"/>
              <a:t>2016-08-26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D8A-9537-4E0C-81CB-F1702B8800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04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D0CF-1D80-4900-A6E8-B26F764B36BD}" type="datetimeFigureOut">
              <a:rPr lang="pl-PL" smtClean="0"/>
              <a:t>2016-08-26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D7EA-3421-42C6-B8B2-513B1AB893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745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7071-5AB1-4803-B344-F269ACC2786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2016-08-26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B788-B566-4808-B17B-31FBB3D8759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14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7071-5AB1-4803-B344-F269ACC2786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2016-08-26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B788-B566-4808-B17B-31FBB3D8759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54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7071-5AB1-4803-B344-F269ACC2786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2016-08-26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B788-B566-4808-B17B-31FBB3D8759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53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7071-5AB1-4803-B344-F269ACC2786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2016-08-26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B788-B566-4808-B17B-31FBB3D8759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23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7071-5AB1-4803-B344-F269ACC2786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2016-08-26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B788-B566-4808-B17B-31FBB3D8759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51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7071-5AB1-4803-B344-F269ACC2786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2016-08-26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B788-B566-4808-B17B-31FBB3D8759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44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7071-5AB1-4803-B344-F269ACC2786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2016-08-26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B788-B566-4808-B17B-31FBB3D8759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0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DD6F-B8F5-4E08-B1EB-5564A75D0D47}" type="datetimeFigureOut">
              <a:rPr lang="pl-PL" smtClean="0"/>
              <a:t>2016-08-26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D8A-9537-4E0C-81CB-F1702B8800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729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7071-5AB1-4803-B344-F269ACC2786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2016-08-26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B788-B566-4808-B17B-31FBB3D8759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04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7071-5AB1-4803-B344-F269ACC2786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2016-08-26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B788-B566-4808-B17B-31FBB3D8759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76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7071-5AB1-4803-B344-F269ACC2786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2016-08-26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B788-B566-4808-B17B-31FBB3D8759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06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7071-5AB1-4803-B344-F269ACC2786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2016-08-26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B788-B566-4808-B17B-31FBB3D8759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1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DD6F-B8F5-4E08-B1EB-5564A75D0D47}" type="datetimeFigureOut">
              <a:rPr lang="pl-PL" smtClean="0"/>
              <a:t>2016-08-26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D8A-9537-4E0C-81CB-F1702B8800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11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DD6F-B8F5-4E08-B1EB-5564A75D0D47}" type="datetimeFigureOut">
              <a:rPr lang="pl-PL" smtClean="0"/>
              <a:t>2016-08-26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D8A-9537-4E0C-81CB-F1702B8800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67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DD6F-B8F5-4E08-B1EB-5564A75D0D47}" type="datetimeFigureOut">
              <a:rPr lang="pl-PL" smtClean="0"/>
              <a:t>2016-08-26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D8A-9537-4E0C-81CB-F1702B8800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30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DD6F-B8F5-4E08-B1EB-5564A75D0D47}" type="datetimeFigureOut">
              <a:rPr lang="pl-PL" smtClean="0"/>
              <a:t>2016-08-26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D8A-9537-4E0C-81CB-F1702B8800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89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DD6F-B8F5-4E08-B1EB-5564A75D0D47}" type="datetimeFigureOut">
              <a:rPr lang="pl-PL" smtClean="0"/>
              <a:t>2016-08-26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D8A-9537-4E0C-81CB-F1702B8800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89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DD6F-B8F5-4E08-B1EB-5564A75D0D47}" type="datetimeFigureOut">
              <a:rPr lang="pl-PL" smtClean="0"/>
              <a:t>2016-08-26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D8A-9537-4E0C-81CB-F1702B8800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62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DD6F-B8F5-4E08-B1EB-5564A75D0D47}" type="datetimeFigureOut">
              <a:rPr lang="pl-PL" smtClean="0"/>
              <a:t>2016-08-26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D8A-9537-4E0C-81CB-F1702B8800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83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tmp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DD6F-B8F5-4E08-B1EB-5564A75D0D47}" type="datetimeFigureOut">
              <a:rPr lang="pl-PL" smtClean="0"/>
              <a:t>2016-08-26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4D8A-9537-4E0C-81CB-F1702B8800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83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D7071-5AB1-4803-B344-F269ACC2786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2016-08-26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0B788-B566-4808-B17B-31FBB3D8759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 descr="prezentacja MM w BP .pdf - Adobe Reader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t="11610" r="14384" b="1942"/>
          <a:stretch/>
        </p:blipFill>
        <p:spPr>
          <a:xfrm>
            <a:off x="0" y="-3642"/>
            <a:ext cx="9144000" cy="688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unior@junior.org.p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junior.org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rezentacja MM w BP - schemat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11864" r="14160" b="1944"/>
          <a:stretch/>
        </p:blipFill>
        <p:spPr>
          <a:xfrm>
            <a:off x="-2314" y="27706"/>
            <a:ext cx="9146314" cy="6830294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 rotWithShape="1">
          <a:blip r:embed="rId3"/>
          <a:srcRect b="36609"/>
          <a:stretch/>
        </p:blipFill>
        <p:spPr bwMode="auto">
          <a:xfrm>
            <a:off x="-4343" y="0"/>
            <a:ext cx="9148342" cy="600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" y="4941168"/>
            <a:ext cx="9143999" cy="576064"/>
          </a:xfrm>
          <a:prstGeom prst="rect">
            <a:avLst/>
          </a:prstGeom>
          <a:solidFill>
            <a:srgbClr val="99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schemeClr val="bg1"/>
                </a:solidFill>
                <a:latin typeface="+mj-lt"/>
              </a:rPr>
              <a:t>           </a:t>
            </a:r>
            <a:r>
              <a:rPr lang="pl-PL" sz="2200" b="1" dirty="0" smtClean="0">
                <a:solidFill>
                  <a:schemeClr val="bg1"/>
                </a:solidFill>
                <a:latin typeface="+mj-lt"/>
              </a:rPr>
              <a:t>BYĆ PRZEDSIĘBIORCZYM</a:t>
            </a:r>
            <a:endParaRPr lang="pl-PL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7504" y="6165304"/>
            <a:ext cx="1944216" cy="648072"/>
          </a:xfrm>
          <a:prstGeom prst="rect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159398" y="6116852"/>
            <a:ext cx="2805089" cy="648072"/>
          </a:xfrm>
          <a:prstGeom prst="rect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4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50357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3400" b="1" dirty="0">
              <a:solidFill>
                <a:srgbClr val="BC000F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36437895"/>
              </p:ext>
            </p:extLst>
          </p:nvPr>
        </p:nvGraphicFramePr>
        <p:xfrm>
          <a:off x="179512" y="1097360"/>
          <a:ext cx="8784976" cy="441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2452" y="188640"/>
            <a:ext cx="912409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400" b="1" dirty="0">
                <a:solidFill>
                  <a:srgbClr val="BC000F"/>
                </a:solidFill>
              </a:rPr>
              <a:t>    Struktura organizacyjna miniprzedsiębiorstwa</a:t>
            </a:r>
          </a:p>
        </p:txBody>
      </p:sp>
      <p:sp>
        <p:nvSpPr>
          <p:cNvPr id="6" name="Prostokąt 5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2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351851" y="1253271"/>
            <a:ext cx="5400600" cy="4316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200" dirty="0" smtClean="0">
                <a:latin typeface="+mn-lt"/>
              </a:rPr>
              <a:t>Innowacyjny </a:t>
            </a:r>
            <a:r>
              <a:rPr lang="pl-PL" sz="2200" b="1" dirty="0">
                <a:latin typeface="+mn-lt"/>
              </a:rPr>
              <a:t>p</a:t>
            </a:r>
            <a:r>
              <a:rPr lang="pl-PL" sz="2200" b="1" dirty="0" smtClean="0">
                <a:latin typeface="+mn-lt"/>
              </a:rPr>
              <a:t>rogram nauczania                          </a:t>
            </a:r>
            <a:r>
              <a:rPr lang="pl-PL" sz="2200" dirty="0" smtClean="0">
                <a:latin typeface="+mn-lt"/>
              </a:rPr>
              <a:t>wykorzystujący atrakcyjną i nowoczesną metodę pracy z uczniami  -  naukę przez działanie.</a:t>
            </a:r>
          </a:p>
          <a:p>
            <a:pPr algn="l"/>
            <a:endParaRPr lang="pl-PL" sz="2200" dirty="0">
              <a:latin typeface="+mn-lt"/>
            </a:endParaRPr>
          </a:p>
          <a:p>
            <a:pPr algn="l"/>
            <a:r>
              <a:rPr lang="pl-PL" sz="2200" b="1" dirty="0" smtClean="0">
                <a:latin typeface="+mn-lt"/>
              </a:rPr>
              <a:t>Platforma internetowa </a:t>
            </a:r>
            <a:r>
              <a:rPr lang="pl-PL" sz="2200" dirty="0" smtClean="0">
                <a:latin typeface="+mn-lt"/>
              </a:rPr>
              <a:t>do monitorowania działalności miniprzedsiębiorstwa.</a:t>
            </a:r>
          </a:p>
          <a:p>
            <a:pPr algn="l"/>
            <a:endParaRPr lang="pl-PL" sz="2200" dirty="0" smtClean="0">
              <a:latin typeface="+mn-lt"/>
            </a:endParaRPr>
          </a:p>
          <a:p>
            <a:pPr algn="l"/>
            <a:r>
              <a:rPr lang="pl-PL" sz="2200" b="1" dirty="0" smtClean="0">
                <a:latin typeface="+mn-lt"/>
              </a:rPr>
              <a:t>Warsztaty e-learningowe </a:t>
            </a:r>
            <a:r>
              <a:rPr lang="pl-PL" sz="2200" dirty="0" smtClean="0">
                <a:latin typeface="+mn-lt"/>
              </a:rPr>
              <a:t>doskonalące umiejętności i kompetencje nauczyciela. </a:t>
            </a:r>
          </a:p>
          <a:p>
            <a:pPr algn="l"/>
            <a:endParaRPr lang="pl-PL" sz="2200" dirty="0">
              <a:latin typeface="+mn-lt"/>
            </a:endParaRPr>
          </a:p>
          <a:p>
            <a:pPr algn="l"/>
            <a:r>
              <a:rPr lang="pl-PL" sz="2200" b="1" dirty="0" smtClean="0">
                <a:latin typeface="+mn-lt"/>
              </a:rPr>
              <a:t>Stała pomoc </a:t>
            </a:r>
            <a:r>
              <a:rPr lang="pl-PL" sz="2200" dirty="0" smtClean="0">
                <a:latin typeface="+mn-lt"/>
              </a:rPr>
              <a:t>metodyczna  i merytoryczna koordynatora  programu.</a:t>
            </a:r>
            <a:endParaRPr lang="pl-PL" sz="1000" dirty="0" smtClean="0">
              <a:latin typeface="+mn-lt"/>
            </a:endParaRPr>
          </a:p>
        </p:txBody>
      </p:sp>
      <p:pic>
        <p:nvPicPr>
          <p:cNvPr id="6" name="Picture 5" descr="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88" y="1196752"/>
            <a:ext cx="1840677" cy="184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Michał\Desktop\Prezentacje Power Point\JPGI wstawione\Mlodziezowa przedsiebiorczosc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740" y="3717032"/>
            <a:ext cx="2879288" cy="19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2452" y="188640"/>
            <a:ext cx="912409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400" b="1" dirty="0">
                <a:solidFill>
                  <a:srgbClr val="BC000F"/>
                </a:solidFill>
              </a:rPr>
              <a:t>    Co proponujemy nauczycielom?</a:t>
            </a:r>
          </a:p>
        </p:txBody>
      </p:sp>
      <p:sp>
        <p:nvSpPr>
          <p:cNvPr id="9" name="Prostokąt 8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3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16748" y="711078"/>
            <a:ext cx="5681080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000" dirty="0" smtClean="0">
              <a:latin typeface="+mn-lt"/>
            </a:endParaRPr>
          </a:p>
          <a:p>
            <a:pPr algn="l"/>
            <a:r>
              <a:rPr lang="pl-PL" sz="2200" b="1" dirty="0"/>
              <a:t>Przepisy na lekcje </a:t>
            </a:r>
            <a:r>
              <a:rPr lang="pl-PL" sz="2200" dirty="0"/>
              <a:t>z omówieniem tematów </a:t>
            </a:r>
          </a:p>
          <a:p>
            <a:pPr algn="l"/>
            <a:r>
              <a:rPr lang="pl-PL" sz="2200" dirty="0"/>
              <a:t>i krótkim opisem materiałów  do zajęć.</a:t>
            </a:r>
          </a:p>
          <a:p>
            <a:pPr algn="l"/>
            <a:endParaRPr lang="pl-PL" sz="2200" b="1" dirty="0" smtClean="0">
              <a:latin typeface="+mn-lt"/>
            </a:endParaRPr>
          </a:p>
          <a:p>
            <a:pPr algn="l"/>
            <a:r>
              <a:rPr lang="pl-PL" sz="2200" b="1" dirty="0" smtClean="0">
                <a:latin typeface="+mn-lt"/>
              </a:rPr>
              <a:t>Zadania edukacyjne </a:t>
            </a:r>
            <a:r>
              <a:rPr lang="pl-PL" sz="2200" dirty="0" smtClean="0">
                <a:latin typeface="+mn-lt"/>
              </a:rPr>
              <a:t>– gotowe scenariusze </a:t>
            </a:r>
          </a:p>
          <a:p>
            <a:pPr algn="l"/>
            <a:r>
              <a:rPr lang="pl-PL" sz="2200" dirty="0" smtClean="0">
                <a:latin typeface="+mn-lt"/>
              </a:rPr>
              <a:t>z opracowanymi kartami pracy dla uczniów.</a:t>
            </a:r>
          </a:p>
          <a:p>
            <a:pPr algn="l"/>
            <a:endParaRPr lang="pl-PL" sz="2200" dirty="0" smtClean="0">
              <a:latin typeface="+mn-lt"/>
            </a:endParaRPr>
          </a:p>
          <a:p>
            <a:pPr algn="l"/>
            <a:r>
              <a:rPr lang="pl-PL" sz="2200" b="1" dirty="0" smtClean="0">
                <a:latin typeface="+mn-lt"/>
              </a:rPr>
              <a:t>Filmy i prezentacje </a:t>
            </a:r>
            <a:r>
              <a:rPr lang="pl-PL" sz="2200" dirty="0" smtClean="0">
                <a:latin typeface="+mn-lt"/>
              </a:rPr>
              <a:t>dydaktyczne.</a:t>
            </a:r>
          </a:p>
          <a:p>
            <a:pPr algn="l"/>
            <a:endParaRPr lang="pl-PL" sz="2200" dirty="0" smtClean="0">
              <a:latin typeface="+mn-lt"/>
            </a:endParaRPr>
          </a:p>
          <a:p>
            <a:pPr algn="l"/>
            <a:r>
              <a:rPr lang="pl-PL" sz="2200" b="1" dirty="0" smtClean="0">
                <a:latin typeface="+mn-lt"/>
              </a:rPr>
              <a:t>Miniprzedsiębiorstwo krok po kroku </a:t>
            </a:r>
            <a:r>
              <a:rPr lang="pl-PL" sz="2200" dirty="0" smtClean="0">
                <a:latin typeface="+mn-lt"/>
              </a:rPr>
              <a:t>– opis działań uczniów i zadań nauczyciela  </a:t>
            </a:r>
          </a:p>
          <a:p>
            <a:pPr algn="l"/>
            <a:r>
              <a:rPr lang="pl-PL" sz="2200" dirty="0" smtClean="0">
                <a:latin typeface="+mn-lt"/>
              </a:rPr>
              <a:t>w poszczególnych obszarach działania miniprzedsiębiorstwa.</a:t>
            </a:r>
          </a:p>
        </p:txBody>
      </p:sp>
      <p:pic>
        <p:nvPicPr>
          <p:cNvPr id="5" name="Picture 5" descr="C:\Users\Michał\Desktop\Prezentacje Power Point\JPGI wstawione\Public Relations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32458"/>
            <a:ext cx="2111152" cy="14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326" y="2373929"/>
            <a:ext cx="1498835" cy="149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608" y="4129470"/>
            <a:ext cx="2177819" cy="163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88640"/>
            <a:ext cx="9091645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400" b="1" dirty="0">
                <a:solidFill>
                  <a:srgbClr val="BC000F"/>
                </a:solidFill>
              </a:rPr>
              <a:t>    Co proponujemy nauczycielom?</a:t>
            </a:r>
          </a:p>
        </p:txBody>
      </p:sp>
      <p:sp>
        <p:nvSpPr>
          <p:cNvPr id="9" name="Prostokąt 8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23528" y="908720"/>
            <a:ext cx="6264696" cy="471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200" b="1" dirty="0" smtClean="0">
                <a:latin typeface="+mn-lt"/>
              </a:rPr>
              <a:t>Platforma internetowa </a:t>
            </a:r>
            <a:r>
              <a:rPr lang="pl-PL" sz="2200" dirty="0" smtClean="0">
                <a:latin typeface="+mn-lt"/>
              </a:rPr>
              <a:t>ułatwiająca założenie </a:t>
            </a:r>
            <a:br>
              <a:rPr lang="pl-PL" sz="2200" dirty="0" smtClean="0">
                <a:latin typeface="+mn-lt"/>
              </a:rPr>
            </a:br>
            <a:r>
              <a:rPr lang="pl-PL" sz="2200" dirty="0" smtClean="0">
                <a:latin typeface="+mn-lt"/>
              </a:rPr>
              <a:t>i prowadzenie miniprzedsiębiorstwa.</a:t>
            </a:r>
          </a:p>
          <a:p>
            <a:pPr algn="l"/>
            <a:endParaRPr lang="pl-PL" sz="2200" b="1" dirty="0">
              <a:latin typeface="+mn-lt"/>
            </a:endParaRPr>
          </a:p>
          <a:p>
            <a:pPr algn="l"/>
            <a:r>
              <a:rPr lang="pl-PL" sz="2200" b="1" dirty="0" smtClean="0">
                <a:latin typeface="+mn-lt"/>
              </a:rPr>
              <a:t>Poradnik</a:t>
            </a:r>
            <a:r>
              <a:rPr lang="pl-PL" sz="2200" dirty="0" smtClean="0">
                <a:latin typeface="+mn-lt"/>
              </a:rPr>
              <a:t>  </a:t>
            </a:r>
            <a:r>
              <a:rPr lang="pl-PL" sz="2200" b="1" i="1" dirty="0" smtClean="0">
                <a:latin typeface="+mn-lt"/>
              </a:rPr>
              <a:t>Miniprzedsiębiorstwo krok po kroku </a:t>
            </a:r>
            <a:r>
              <a:rPr lang="pl-PL" sz="2200" i="1" dirty="0">
                <a:latin typeface="+mn-lt"/>
              </a:rPr>
              <a:t> </a:t>
            </a:r>
            <a:r>
              <a:rPr lang="pl-PL" sz="2200" dirty="0" smtClean="0">
                <a:latin typeface="+mn-lt"/>
              </a:rPr>
              <a:t>zawierający opis zasad tworzenia, rejestracji </a:t>
            </a:r>
            <a:br>
              <a:rPr lang="pl-PL" sz="2200" dirty="0" smtClean="0">
                <a:latin typeface="+mn-lt"/>
              </a:rPr>
            </a:br>
            <a:r>
              <a:rPr lang="pl-PL" sz="2200" dirty="0" smtClean="0">
                <a:latin typeface="+mn-lt"/>
              </a:rPr>
              <a:t>i  prowadzenia młodzieżowego miniprzedsiębiorstwa. </a:t>
            </a:r>
          </a:p>
          <a:p>
            <a:pPr algn="l"/>
            <a:endParaRPr lang="pl-PL" sz="2200" dirty="0" smtClean="0">
              <a:latin typeface="+mn-lt"/>
            </a:endParaRPr>
          </a:p>
          <a:p>
            <a:pPr algn="l"/>
            <a:r>
              <a:rPr lang="pl-PL" sz="2200" b="1" dirty="0" smtClean="0">
                <a:latin typeface="+mn-lt"/>
              </a:rPr>
              <a:t>Warsztaty e-learningowe </a:t>
            </a:r>
            <a:r>
              <a:rPr lang="pl-PL" sz="2200" dirty="0" smtClean="0">
                <a:latin typeface="+mn-lt"/>
              </a:rPr>
              <a:t>doskonalące umiejętności </a:t>
            </a:r>
          </a:p>
          <a:p>
            <a:pPr algn="l"/>
            <a:r>
              <a:rPr lang="pl-PL" sz="2200" dirty="0" smtClean="0">
                <a:latin typeface="+mn-lt"/>
              </a:rPr>
              <a:t>i kompetencje uczniów w zakresie prowadzenia  dokumentacji finansowej oraz działań marketingowych w małej firmie.</a:t>
            </a:r>
            <a:endParaRPr lang="pl-PL" sz="1000" dirty="0">
              <a:latin typeface="+mn-lt"/>
            </a:endParaRPr>
          </a:p>
        </p:txBody>
      </p:sp>
      <p:pic>
        <p:nvPicPr>
          <p:cNvPr id="5" name="Picture 6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17" y="1126736"/>
            <a:ext cx="137454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2643"/>
            <a:ext cx="1978127" cy="148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2452" y="188640"/>
            <a:ext cx="912409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400" b="1" dirty="0" smtClean="0">
                <a:solidFill>
                  <a:srgbClr val="BC000F"/>
                </a:solidFill>
              </a:rPr>
              <a:t>    </a:t>
            </a:r>
            <a:r>
              <a:rPr lang="pl-PL" sz="3400" b="1" dirty="0">
                <a:solidFill>
                  <a:srgbClr val="BC000F"/>
                </a:solidFill>
              </a:rPr>
              <a:t>Co proponujemy uczniom?</a:t>
            </a:r>
          </a:p>
        </p:txBody>
      </p:sp>
      <p:sp>
        <p:nvSpPr>
          <p:cNvPr id="8" name="Prostokąt 7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96752"/>
            <a:ext cx="2245217" cy="135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C:\Users\Michał\Desktop\Prezentacje Power Point\JPGI wstawione\Badanie rynku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05" y="2924944"/>
            <a:ext cx="1061395" cy="136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Michał\Desktop\Prezentacje Power Point\JPGI wstawione\Badanie rynku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212512" cy="114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40248" y="840677"/>
            <a:ext cx="6219984" cy="5040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000" dirty="0">
              <a:latin typeface="+mn-lt"/>
            </a:endParaRPr>
          </a:p>
          <a:p>
            <a:pPr algn="l"/>
            <a:r>
              <a:rPr lang="pl-PL" sz="2200" b="1" dirty="0">
                <a:latin typeface="+mn-lt"/>
              </a:rPr>
              <a:t>Generator </a:t>
            </a:r>
            <a:r>
              <a:rPr lang="pl-PL" sz="2200" b="1" dirty="0" smtClean="0">
                <a:latin typeface="+mn-lt"/>
              </a:rPr>
              <a:t>biznesplanu </a:t>
            </a:r>
            <a:r>
              <a:rPr lang="pl-PL" sz="2200" dirty="0" smtClean="0">
                <a:latin typeface="+mn-lt"/>
              </a:rPr>
              <a:t>– wygodne narzędzie              do opracowania biznesplanu miniprzedsiębiorstwa.</a:t>
            </a:r>
          </a:p>
          <a:p>
            <a:pPr algn="l"/>
            <a:endParaRPr lang="pl-PL" sz="2200" dirty="0">
              <a:latin typeface="+mn-lt"/>
            </a:endParaRPr>
          </a:p>
          <a:p>
            <a:pPr algn="l"/>
            <a:r>
              <a:rPr lang="pl-PL" sz="2200" b="1" dirty="0">
                <a:latin typeface="+mn-lt"/>
              </a:rPr>
              <a:t>Program </a:t>
            </a:r>
            <a:r>
              <a:rPr lang="pl-PL" sz="2200" b="1" dirty="0" smtClean="0">
                <a:latin typeface="+mn-lt"/>
              </a:rPr>
              <a:t>FINANSE </a:t>
            </a:r>
            <a:r>
              <a:rPr lang="pl-PL" sz="2200" dirty="0" smtClean="0">
                <a:latin typeface="+mn-lt"/>
              </a:rPr>
              <a:t>– komputerowy program księgowy do dokumentowania działalności finansowej miniprzedsiębiorstwa.</a:t>
            </a:r>
          </a:p>
          <a:p>
            <a:pPr algn="l"/>
            <a:endParaRPr lang="pl-PL" sz="2200" dirty="0"/>
          </a:p>
          <a:p>
            <a:pPr algn="l"/>
            <a:r>
              <a:rPr lang="pl-PL" sz="2200" dirty="0"/>
              <a:t>Interaktywne poradniki </a:t>
            </a:r>
            <a:r>
              <a:rPr lang="pl-PL" sz="2200" b="1" i="1" dirty="0" smtClean="0"/>
              <a:t>Sztuka prezentacji</a:t>
            </a:r>
            <a:r>
              <a:rPr lang="pl-PL" sz="2200" dirty="0" smtClean="0"/>
              <a:t> oraz </a:t>
            </a:r>
            <a:r>
              <a:rPr lang="pl-PL" sz="2200" b="1" i="1" dirty="0" err="1" smtClean="0"/>
              <a:t>Miniszkółka</a:t>
            </a:r>
            <a:r>
              <a:rPr lang="pl-PL" sz="2200" b="1" i="1" dirty="0" smtClean="0"/>
              <a:t> badań rynku</a:t>
            </a:r>
            <a:r>
              <a:rPr lang="pl-PL" sz="2200" dirty="0" smtClean="0"/>
              <a:t>.</a:t>
            </a:r>
            <a:endParaRPr lang="pl-PL" sz="2200" dirty="0"/>
          </a:p>
          <a:p>
            <a:pPr algn="l"/>
            <a:endParaRPr lang="pl-PL" sz="2200" dirty="0" smtClean="0">
              <a:latin typeface="+mn-lt"/>
            </a:endParaRPr>
          </a:p>
          <a:p>
            <a:pPr algn="l"/>
            <a:endParaRPr lang="pl-PL" sz="2200" dirty="0">
              <a:latin typeface="+mn-lt"/>
            </a:endParaRPr>
          </a:p>
          <a:p>
            <a:pPr algn="l"/>
            <a:r>
              <a:rPr lang="pl-PL" sz="2200" b="1" dirty="0">
                <a:latin typeface="+mn-lt"/>
              </a:rPr>
              <a:t>Test kompetencji </a:t>
            </a:r>
            <a:r>
              <a:rPr lang="pl-PL" sz="2200" dirty="0">
                <a:latin typeface="+mn-lt"/>
              </a:rPr>
              <a:t>menedżerskich </a:t>
            </a:r>
            <a:endParaRPr lang="pl-PL" sz="2200" dirty="0" smtClean="0">
              <a:latin typeface="+mn-lt"/>
            </a:endParaRPr>
          </a:p>
          <a:p>
            <a:pPr algn="l"/>
            <a:r>
              <a:rPr lang="pl-PL" sz="2200" dirty="0" smtClean="0">
                <a:latin typeface="+mn-lt"/>
              </a:rPr>
              <a:t>i przedsiębiorczych: Przedsiębiorca czy pracownik?</a:t>
            </a:r>
            <a:endParaRPr lang="pl-PL" sz="2200" dirty="0"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2452" y="188640"/>
            <a:ext cx="912409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400" b="1" dirty="0" smtClean="0">
                <a:solidFill>
                  <a:srgbClr val="BC000F"/>
                </a:solidFill>
              </a:rPr>
              <a:t>    </a:t>
            </a:r>
            <a:r>
              <a:rPr lang="pl-PL" sz="3400" b="1" dirty="0">
                <a:solidFill>
                  <a:srgbClr val="BC000F"/>
                </a:solidFill>
              </a:rPr>
              <a:t>Co proponujemy uczniom?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94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7056" y="1412776"/>
            <a:ext cx="8709984" cy="1285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200" dirty="0" smtClean="0">
                <a:latin typeface="+mn-lt"/>
              </a:rPr>
              <a:t>Wystarczy wypełnić i wysłać do Fundacji Młodzieżowej Przedsiębiorczości </a:t>
            </a:r>
            <a:r>
              <a:rPr lang="pl-PL" sz="2200" b="1" i="1" dirty="0" smtClean="0">
                <a:latin typeface="+mn-lt"/>
              </a:rPr>
              <a:t>Formularz zgłoszenia </a:t>
            </a:r>
            <a:r>
              <a:rPr lang="pl-PL" sz="2200" dirty="0" smtClean="0">
                <a:latin typeface="+mn-lt"/>
              </a:rPr>
              <a:t>dostępny na platformie internetowej programu.</a:t>
            </a:r>
            <a:endParaRPr lang="pl-PL" sz="2200" dirty="0"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0858" y="2698524"/>
            <a:ext cx="8709984" cy="2962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200" b="1" dirty="0" smtClean="0">
                <a:solidFill>
                  <a:srgbClr val="00B050"/>
                </a:solidFill>
                <a:latin typeface="+mn-lt"/>
              </a:rPr>
              <a:t>Czy brałeś już udział w programach Fundacji?</a:t>
            </a:r>
          </a:p>
          <a:p>
            <a:pPr algn="l"/>
            <a:endParaRPr lang="pl-PL" sz="2400" b="1" dirty="0" smtClean="0">
              <a:solidFill>
                <a:srgbClr val="00B050"/>
              </a:solidFill>
              <a:latin typeface="+mn-lt"/>
            </a:endParaRPr>
          </a:p>
          <a:p>
            <a:pPr algn="l"/>
            <a:r>
              <a:rPr lang="pl-PL" sz="1800" dirty="0" smtClean="0">
                <a:latin typeface="+mn-lt"/>
              </a:rPr>
              <a:t>Nauczyciele realizujący inne programy Fundacji mogą zalogować się, korzystając ze swojego maila i hasła.</a:t>
            </a:r>
          </a:p>
          <a:p>
            <a:pPr algn="l"/>
            <a:endParaRPr lang="pl-PL" sz="1800" b="1" dirty="0" smtClean="0">
              <a:solidFill>
                <a:srgbClr val="0070C0"/>
              </a:solidFill>
              <a:latin typeface="+mn-lt"/>
            </a:endParaRPr>
          </a:p>
          <a:p>
            <a:pPr algn="l"/>
            <a:endParaRPr lang="pl-PL" sz="1800" b="1" dirty="0">
              <a:solidFill>
                <a:srgbClr val="0070C0"/>
              </a:solidFill>
              <a:latin typeface="+mn-lt"/>
            </a:endParaRPr>
          </a:p>
          <a:p>
            <a:pPr algn="l"/>
            <a:r>
              <a:rPr lang="pl-PL" sz="1800" dirty="0" smtClean="0">
                <a:latin typeface="+mn-lt"/>
              </a:rPr>
              <a:t>Jeśli pierwszy raz uczestniczysz w naszych programach, wypełnij</a:t>
            </a:r>
            <a:endParaRPr lang="pl-PL" sz="1800" dirty="0">
              <a:latin typeface="+mn-lt"/>
            </a:endParaRPr>
          </a:p>
          <a:p>
            <a:pPr algn="l"/>
            <a:endParaRPr lang="pl-PL" sz="1800" b="1" dirty="0" smtClean="0">
              <a:solidFill>
                <a:srgbClr val="0070C0"/>
              </a:solidFill>
              <a:latin typeface="+mn-lt"/>
            </a:endParaRPr>
          </a:p>
          <a:p>
            <a:pPr algn="l"/>
            <a:endParaRPr lang="pl-PL" sz="1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135416" y="4093662"/>
            <a:ext cx="1512168" cy="398865"/>
          </a:xfrm>
          <a:prstGeom prst="rect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ZALOGUJ SIĘ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35416" y="5229200"/>
            <a:ext cx="2755426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FORMULARZ ZGŁOSZENIA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2452" y="188640"/>
            <a:ext cx="9124097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400" b="1" dirty="0" smtClean="0">
                <a:solidFill>
                  <a:srgbClr val="BC000F"/>
                </a:solidFill>
              </a:rPr>
              <a:t>    </a:t>
            </a:r>
            <a:r>
              <a:rPr lang="pl-PL" sz="3400" b="1" dirty="0">
                <a:solidFill>
                  <a:srgbClr val="BC000F"/>
                </a:solidFill>
              </a:rPr>
              <a:t>Jak przystąpić do programu Młodzieżowe </a:t>
            </a:r>
            <a:endParaRPr lang="pl-PL" sz="3400" b="1" dirty="0" smtClean="0">
              <a:solidFill>
                <a:srgbClr val="BC000F"/>
              </a:solidFill>
            </a:endParaRPr>
          </a:p>
          <a:p>
            <a:pPr algn="l"/>
            <a:r>
              <a:rPr lang="pl-PL" sz="3400" b="1" dirty="0">
                <a:solidFill>
                  <a:srgbClr val="BC000F"/>
                </a:solidFill>
              </a:rPr>
              <a:t> </a:t>
            </a:r>
            <a:r>
              <a:rPr lang="pl-PL" sz="3400" b="1" dirty="0" smtClean="0">
                <a:solidFill>
                  <a:srgbClr val="BC000F"/>
                </a:solidFill>
              </a:rPr>
              <a:t>   miniprzedsiębiorstwo</a:t>
            </a:r>
            <a:r>
              <a:rPr lang="pl-PL" sz="3400" b="1" dirty="0">
                <a:solidFill>
                  <a:srgbClr val="BC000F"/>
                </a:solidFill>
              </a:rPr>
              <a:t>?</a:t>
            </a:r>
          </a:p>
        </p:txBody>
      </p:sp>
      <p:sp>
        <p:nvSpPr>
          <p:cNvPr id="9" name="Prostokąt 8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1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45571" y="1098799"/>
            <a:ext cx="664670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/>
              <a:t>Uczeń</a:t>
            </a:r>
            <a:r>
              <a:rPr lang="pl-PL" sz="2200" b="1" dirty="0" smtClean="0"/>
              <a:t>:</a:t>
            </a:r>
          </a:p>
          <a:p>
            <a:endParaRPr lang="pl-PL" sz="2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2200" dirty="0" smtClean="0"/>
              <a:t>przeżyje </a:t>
            </a:r>
            <a:r>
              <a:rPr lang="pl-PL" sz="2200" dirty="0"/>
              <a:t>przygodę edukacyjną, która </a:t>
            </a:r>
            <a:r>
              <a:rPr lang="pl-PL" sz="2200" dirty="0" smtClean="0"/>
              <a:t>mobilizuje</a:t>
            </a:r>
            <a:br>
              <a:rPr lang="pl-PL" sz="2200" dirty="0" smtClean="0"/>
            </a:br>
            <a:r>
              <a:rPr lang="pl-PL" sz="2200" dirty="0" smtClean="0"/>
              <a:t>do większej aktywności i rozwoju osobistego;</a:t>
            </a:r>
          </a:p>
          <a:p>
            <a:endParaRPr lang="pl-PL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2200" dirty="0"/>
              <a:t>w</a:t>
            </a:r>
            <a:r>
              <a:rPr lang="pl-PL" sz="2200" dirty="0" smtClean="0"/>
              <a:t> praktycznym działaniu zdobędzie umiejętności, kompetencje i doświadczenie przydatne na egzaminie zawodowym oraz na rynku pracy; </a:t>
            </a:r>
          </a:p>
          <a:p>
            <a:endParaRPr lang="pl-PL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200" dirty="0"/>
              <a:t>o</a:t>
            </a:r>
            <a:r>
              <a:rPr lang="pl-PL" sz="2200" dirty="0" smtClean="0"/>
              <a:t>ceni swoje </a:t>
            </a:r>
            <a:r>
              <a:rPr lang="pl-PL" sz="2200" dirty="0"/>
              <a:t>predyspozycje </a:t>
            </a:r>
            <a:r>
              <a:rPr lang="pl-PL" sz="2200" dirty="0" smtClean="0"/>
              <a:t> w zakresie prowadzenia </a:t>
            </a:r>
            <a:r>
              <a:rPr lang="pl-PL" sz="2200" dirty="0"/>
              <a:t>działalności </a:t>
            </a:r>
            <a:r>
              <a:rPr lang="pl-PL" sz="2200" dirty="0" smtClean="0"/>
              <a:t>gospodarczej.</a:t>
            </a:r>
            <a:endParaRPr lang="pl-PL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t="15582" r="52761"/>
          <a:stretch/>
        </p:blipFill>
        <p:spPr bwMode="auto">
          <a:xfrm>
            <a:off x="7062845" y="3433555"/>
            <a:ext cx="2016224" cy="250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2452" y="188640"/>
            <a:ext cx="912409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400" b="1" dirty="0" smtClean="0">
                <a:solidFill>
                  <a:srgbClr val="BC000F"/>
                </a:solidFill>
              </a:rPr>
              <a:t>    </a:t>
            </a:r>
            <a:r>
              <a:rPr lang="pl-PL" sz="3400" b="1" dirty="0">
                <a:solidFill>
                  <a:srgbClr val="BC000F"/>
                </a:solidFill>
              </a:rPr>
              <a:t>Dlaczego warto wziąć udział w programie?</a:t>
            </a:r>
          </a:p>
        </p:txBody>
      </p:sp>
      <p:sp>
        <p:nvSpPr>
          <p:cNvPr id="7" name="Prostokąt 6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39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45570" y="1084949"/>
            <a:ext cx="7222774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>
              <a:lnSpc>
                <a:spcPct val="90000"/>
              </a:lnSpc>
              <a:defRPr/>
            </a:pPr>
            <a:r>
              <a:rPr lang="pl-PL" sz="2200" b="1" dirty="0" smtClean="0"/>
              <a:t>Nauczyciel:</a:t>
            </a:r>
          </a:p>
          <a:p>
            <a:pPr marL="182563">
              <a:lnSpc>
                <a:spcPct val="90000"/>
              </a:lnSpc>
              <a:defRPr/>
            </a:pPr>
            <a:endParaRPr lang="pl-PL" sz="2200" b="1" dirty="0" smtClean="0"/>
          </a:p>
          <a:p>
            <a:pPr marL="525463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l-PL" sz="2200" dirty="0" smtClean="0"/>
              <a:t>otrzyma nieodpłatnie  nowoczesne i przyjazne materiały oraz narzędzia IT do pracy z uczniami;</a:t>
            </a:r>
          </a:p>
          <a:p>
            <a:pPr marL="182563">
              <a:lnSpc>
                <a:spcPct val="90000"/>
              </a:lnSpc>
              <a:defRPr/>
            </a:pPr>
            <a:endParaRPr lang="pl-PL" sz="2200" dirty="0" smtClean="0"/>
          </a:p>
          <a:p>
            <a:pPr marL="525463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l-PL" sz="2200" dirty="0"/>
              <a:t>u</a:t>
            </a:r>
            <a:r>
              <a:rPr lang="pl-PL" sz="2200" dirty="0" smtClean="0"/>
              <a:t>zyska dostęp do atrakcyjnej metody pracy </a:t>
            </a:r>
            <a:br>
              <a:rPr lang="pl-PL" sz="2200" dirty="0" smtClean="0"/>
            </a:br>
            <a:r>
              <a:rPr lang="pl-PL" sz="2200" dirty="0" smtClean="0"/>
              <a:t>z uczniami , za pomocą której uczymy się przez działanie </a:t>
            </a:r>
            <a:br>
              <a:rPr lang="pl-PL" sz="2200" dirty="0" smtClean="0"/>
            </a:br>
            <a:r>
              <a:rPr lang="pl-PL" sz="2200" dirty="0" smtClean="0"/>
              <a:t>i podejmowanie ryzyka;</a:t>
            </a:r>
          </a:p>
          <a:p>
            <a:pPr marL="182563">
              <a:lnSpc>
                <a:spcPct val="90000"/>
              </a:lnSpc>
              <a:defRPr/>
            </a:pPr>
            <a:endParaRPr lang="pl-PL" sz="2200" dirty="0" smtClean="0"/>
          </a:p>
          <a:p>
            <a:pPr marL="525463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l-PL" sz="2200" dirty="0" smtClean="0"/>
              <a:t>stworzy </a:t>
            </a:r>
            <a:r>
              <a:rPr lang="pl-PL" sz="2200" dirty="0"/>
              <a:t>uczniom okazję </a:t>
            </a:r>
            <a:r>
              <a:rPr lang="pl-PL" sz="2200" dirty="0" smtClean="0"/>
              <a:t>do </a:t>
            </a:r>
            <a:r>
              <a:rPr lang="pl-PL" sz="2200" dirty="0"/>
              <a:t>współpracy</a:t>
            </a:r>
            <a:r>
              <a:rPr lang="pl-PL" sz="2200" dirty="0" smtClean="0"/>
              <a:t>, współzawodnictwa </a:t>
            </a:r>
            <a:r>
              <a:rPr lang="pl-PL" sz="2200" dirty="0"/>
              <a:t>i oceny własnych </a:t>
            </a:r>
            <a:r>
              <a:rPr lang="pl-PL" sz="2200" dirty="0" smtClean="0"/>
              <a:t>umiejętności </a:t>
            </a:r>
            <a:br>
              <a:rPr lang="pl-PL" sz="2200" dirty="0" smtClean="0"/>
            </a:br>
            <a:r>
              <a:rPr lang="pl-PL" sz="2200" dirty="0" smtClean="0"/>
              <a:t>i predyspozycji zawodowych;</a:t>
            </a:r>
          </a:p>
          <a:p>
            <a:pPr marL="182563">
              <a:lnSpc>
                <a:spcPct val="90000"/>
              </a:lnSpc>
              <a:defRPr/>
            </a:pPr>
            <a:endParaRPr lang="pl-PL" sz="2200" dirty="0"/>
          </a:p>
          <a:p>
            <a:pPr marL="525463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pl-PL" sz="2200" dirty="0"/>
              <a:t>zwiększy </a:t>
            </a:r>
            <a:r>
              <a:rPr lang="pl-PL" sz="2200" dirty="0" smtClean="0"/>
              <a:t>swoje kompetencje w zakresie </a:t>
            </a:r>
            <a:br>
              <a:rPr lang="pl-PL" sz="2200" dirty="0" smtClean="0"/>
            </a:br>
            <a:r>
              <a:rPr lang="pl-PL" sz="2200" dirty="0" smtClean="0"/>
              <a:t>mobilizowania i wspierania uczniów w realizacji przedsięwzięć.</a:t>
            </a:r>
          </a:p>
        </p:txBody>
      </p:sp>
      <p:pic>
        <p:nvPicPr>
          <p:cNvPr id="5" name="Picture 5" descr="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8" t="3350"/>
          <a:stretch/>
        </p:blipFill>
        <p:spPr bwMode="auto">
          <a:xfrm>
            <a:off x="7236295" y="3433555"/>
            <a:ext cx="1850481" cy="24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2452" y="188640"/>
            <a:ext cx="912409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400" b="1" dirty="0" smtClean="0">
                <a:solidFill>
                  <a:srgbClr val="BC000F"/>
                </a:solidFill>
              </a:rPr>
              <a:t>    </a:t>
            </a:r>
            <a:r>
              <a:rPr lang="pl-PL" sz="3400" b="1" dirty="0">
                <a:solidFill>
                  <a:srgbClr val="BC000F"/>
                </a:solidFill>
              </a:rPr>
              <a:t>Dlaczego warto wziąć udział w programie?</a:t>
            </a:r>
          </a:p>
        </p:txBody>
      </p:sp>
      <p:sp>
        <p:nvSpPr>
          <p:cNvPr id="6" name="Prostokąt 5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0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93859" y="1017509"/>
            <a:ext cx="5400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/>
              <a:t>S</a:t>
            </a:r>
            <a:r>
              <a:rPr lang="pl-PL" sz="2200" b="1" dirty="0" smtClean="0"/>
              <a:t>zkoła:</a:t>
            </a:r>
          </a:p>
          <a:p>
            <a:endParaRPr lang="pl-PL" sz="22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pl-PL" sz="2200" dirty="0" smtClean="0"/>
              <a:t>zdobędzie ciekawą propozycję edukacyjną wspierającą rozwój kluczowych kompetencji , w tym – zawodowych, uczniów;</a:t>
            </a:r>
          </a:p>
          <a:p>
            <a:endParaRPr lang="pl-PL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l-PL" sz="2200" dirty="0" smtClean="0"/>
              <a:t>będzie kształtować postawy przedsiębiorcze młodzieży  w zgodzie </a:t>
            </a:r>
            <a:br>
              <a:rPr lang="pl-PL" sz="2200" dirty="0" smtClean="0"/>
            </a:br>
            <a:r>
              <a:rPr lang="pl-PL" sz="2200" dirty="0" smtClean="0"/>
              <a:t>z obowiązującą podstawą programową ;</a:t>
            </a:r>
          </a:p>
          <a:p>
            <a:endParaRPr lang="pl-PL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l-PL" sz="2200" dirty="0" smtClean="0"/>
              <a:t>wzmocni swój wizerunek dobrej             </a:t>
            </a:r>
            <a:br>
              <a:rPr lang="pl-PL" sz="2200" dirty="0" smtClean="0"/>
            </a:br>
            <a:r>
              <a:rPr lang="pl-PL" sz="2200" dirty="0" smtClean="0"/>
              <a:t>i nowoczesnej szkoły.</a:t>
            </a:r>
            <a:endParaRPr lang="pl-PL" sz="2200" dirty="0"/>
          </a:p>
        </p:txBody>
      </p:sp>
      <p:pic>
        <p:nvPicPr>
          <p:cNvPr id="5" name="Picture 6" descr="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9040"/>
            <a:ext cx="2549949" cy="194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2452" y="188640"/>
            <a:ext cx="912409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400" b="1" dirty="0" smtClean="0">
                <a:solidFill>
                  <a:srgbClr val="BC000F"/>
                </a:solidFill>
              </a:rPr>
              <a:t>    </a:t>
            </a:r>
            <a:r>
              <a:rPr lang="pl-PL" sz="3400" b="1" dirty="0">
                <a:solidFill>
                  <a:srgbClr val="BC000F"/>
                </a:solidFill>
              </a:rPr>
              <a:t>Dlaczego warto wziąć udział w programie?</a:t>
            </a:r>
          </a:p>
        </p:txBody>
      </p:sp>
      <p:sp>
        <p:nvSpPr>
          <p:cNvPr id="7" name="Prostokąt 6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04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44908" y="1196752"/>
            <a:ext cx="515814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 smtClean="0"/>
              <a:t>Udział w programie daje możliwość uczestnictwa w </a:t>
            </a:r>
            <a:r>
              <a:rPr lang="pl-PL" sz="2200" b="1" dirty="0"/>
              <a:t>Ogólnopolskim </a:t>
            </a:r>
            <a:endParaRPr lang="pl-PL" sz="2200" b="1" dirty="0" smtClean="0"/>
          </a:p>
          <a:p>
            <a:r>
              <a:rPr lang="pl-PL" sz="2200" b="1" dirty="0" smtClean="0"/>
              <a:t>Konkursie na </a:t>
            </a:r>
            <a:r>
              <a:rPr lang="pl-PL" sz="2200" b="1" dirty="0"/>
              <a:t>Najlepsze Młodzieżowe Miniprzedsiębiorstwo </a:t>
            </a:r>
            <a:r>
              <a:rPr lang="pl-PL" sz="2200" b="1" dirty="0" smtClean="0"/>
              <a:t>PRODUKCIK</a:t>
            </a:r>
            <a:r>
              <a:rPr lang="pl-PL" sz="2200" dirty="0" smtClean="0"/>
              <a:t>, </a:t>
            </a:r>
          </a:p>
          <a:p>
            <a:r>
              <a:rPr lang="pl-PL" sz="2200" dirty="0" smtClean="0"/>
              <a:t>który jest znakomitą okazją </a:t>
            </a:r>
          </a:p>
          <a:p>
            <a:r>
              <a:rPr lang="pl-PL" sz="2200" dirty="0" smtClean="0"/>
              <a:t>do porównania swoich osiągnięć </a:t>
            </a:r>
          </a:p>
          <a:p>
            <a:r>
              <a:rPr lang="pl-PL" sz="2200" dirty="0" smtClean="0"/>
              <a:t>z osiągnięciami koleżanek i kolegów </a:t>
            </a:r>
          </a:p>
          <a:p>
            <a:r>
              <a:rPr lang="pl-PL" sz="2200" dirty="0" smtClean="0"/>
              <a:t>z innych szkół.</a:t>
            </a:r>
            <a:endParaRPr lang="pl-PL" sz="22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2452" y="188640"/>
            <a:ext cx="912409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400" b="1" dirty="0" smtClean="0">
                <a:solidFill>
                  <a:srgbClr val="BC000F"/>
                </a:solidFill>
              </a:rPr>
              <a:t>    </a:t>
            </a:r>
            <a:r>
              <a:rPr lang="pl-PL" sz="3400" b="1" dirty="0">
                <a:solidFill>
                  <a:srgbClr val="BC000F"/>
                </a:solidFill>
              </a:rPr>
              <a:t>Dlaczego warto wziąć udział w programie?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62032" y="4293096"/>
            <a:ext cx="439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Zdobywca Grand Prix  finału ogólnopolskiego reprezentuje Polskę w konkursie europejskim </a:t>
            </a:r>
            <a:r>
              <a:rPr lang="en-US" sz="2200" b="1" dirty="0" smtClean="0"/>
              <a:t>JA Europe Company of the Year Competition</a:t>
            </a:r>
            <a:r>
              <a:rPr lang="pl-PL" sz="2200" dirty="0" smtClean="0"/>
              <a:t>.</a:t>
            </a:r>
            <a:endParaRPr lang="pl-PL" sz="2200" dirty="0"/>
          </a:p>
        </p:txBody>
      </p:sp>
      <p:pic>
        <p:nvPicPr>
          <p:cNvPr id="4" name="Picture 2" descr="C:\Users\FMP\AppData\Local\Microsoft\Windows\Temporary Internet Files\Content.Outlook\D6Z9MBTU\_MG_4412_HiR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7576" r="5490"/>
          <a:stretch/>
        </p:blipFill>
        <p:spPr bwMode="auto">
          <a:xfrm>
            <a:off x="5076056" y="4112783"/>
            <a:ext cx="3459224" cy="162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MP\Desktop\PRODUKCIK 2015\FINAL\ZDJECIA final\Piatek\_MG_58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0" b="5781"/>
          <a:stretch/>
        </p:blipFill>
        <p:spPr bwMode="auto">
          <a:xfrm>
            <a:off x="5603049" y="1340768"/>
            <a:ext cx="2833730" cy="166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9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" y="-4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46294" y="1124744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200" dirty="0" smtClean="0"/>
              <a:t>Program</a:t>
            </a:r>
            <a:r>
              <a:rPr lang="pl-PL" sz="2200" b="1" dirty="0" smtClean="0">
                <a:solidFill>
                  <a:srgbClr val="C00000"/>
                </a:solidFill>
              </a:rPr>
              <a:t> </a:t>
            </a:r>
          </a:p>
          <a:p>
            <a:pPr lvl="0" algn="ctr"/>
            <a:r>
              <a:rPr lang="pl-PL" sz="2200" b="1" dirty="0">
                <a:solidFill>
                  <a:srgbClr val="C00000"/>
                </a:solidFill>
              </a:rPr>
              <a:t>Być przedsiębiorczym </a:t>
            </a:r>
            <a:r>
              <a:rPr lang="pl-PL" sz="2200" b="1" dirty="0" smtClean="0">
                <a:solidFill>
                  <a:srgbClr val="C00000"/>
                </a:solidFill>
              </a:rPr>
              <a:t>- Młodzieżowe </a:t>
            </a:r>
            <a:r>
              <a:rPr lang="pl-PL" sz="2200" b="1" dirty="0" err="1" smtClean="0">
                <a:solidFill>
                  <a:srgbClr val="C00000"/>
                </a:solidFill>
              </a:rPr>
              <a:t>miniprzedsiębiorstwo</a:t>
            </a:r>
            <a:endParaRPr lang="pl-PL" sz="2200" dirty="0"/>
          </a:p>
          <a:p>
            <a:pPr lvl="0" algn="ctr"/>
            <a:r>
              <a:rPr lang="pl-PL" sz="2200" dirty="0" smtClean="0"/>
              <a:t>realizowany jest przez Fundację Młodzieżowej Przedsiębiorczości </a:t>
            </a:r>
          </a:p>
          <a:p>
            <a:pPr lvl="0" algn="ctr"/>
            <a:r>
              <a:rPr lang="pl-PL" sz="2200" dirty="0" smtClean="0"/>
              <a:t>we współpracy z </a:t>
            </a:r>
            <a:r>
              <a:rPr lang="pl-PL" sz="2200" dirty="0" err="1" smtClean="0"/>
              <a:t>Citi</a:t>
            </a:r>
            <a:r>
              <a:rPr lang="pl-PL" sz="2200" dirty="0"/>
              <a:t> </a:t>
            </a:r>
            <a:r>
              <a:rPr lang="pl-PL" sz="2200" dirty="0" smtClean="0"/>
              <a:t>Foundation</a:t>
            </a: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480721" y="3717032"/>
            <a:ext cx="80861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/>
              <a:t>Realizacja programu nie wymaga zakupu podręczników!</a:t>
            </a:r>
            <a:r>
              <a:rPr lang="pl-PL" sz="2200" dirty="0"/>
              <a:t> </a:t>
            </a:r>
            <a:endParaRPr lang="pl-PL" sz="2200" dirty="0" smtClean="0"/>
          </a:p>
          <a:p>
            <a:pPr algn="ctr"/>
            <a:endParaRPr lang="pl-PL" sz="2200" dirty="0" smtClean="0"/>
          </a:p>
          <a:p>
            <a:pPr algn="ctr"/>
            <a:r>
              <a:rPr lang="pl-PL" sz="2200" dirty="0" smtClean="0"/>
              <a:t>Wszystkie </a:t>
            </a:r>
            <a:r>
              <a:rPr lang="pl-PL" sz="2200" dirty="0"/>
              <a:t>materiały dla nauczycieli i uczniów znajdują się na </a:t>
            </a:r>
            <a:r>
              <a:rPr lang="pl-PL" sz="2200" dirty="0" smtClean="0"/>
              <a:t>platformie internetowej </a:t>
            </a:r>
            <a:r>
              <a:rPr lang="pl-PL" sz="2200" dirty="0"/>
              <a:t>programu i </a:t>
            </a:r>
            <a:r>
              <a:rPr lang="pl-PL" sz="2200" b="1" dirty="0"/>
              <a:t>dostęp do nich jest bezpłatny</a:t>
            </a:r>
            <a:r>
              <a:rPr lang="pl-PL" sz="2200" dirty="0"/>
              <a:t>.</a:t>
            </a:r>
          </a:p>
        </p:txBody>
      </p:sp>
      <p:sp>
        <p:nvSpPr>
          <p:cNvPr id="5" name="Prostokąt 4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870761" y="835385"/>
            <a:ext cx="5294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C00000"/>
                </a:solidFill>
              </a:rPr>
              <a:t>Honorowy patronat Ministerstwa Rozwoju</a:t>
            </a:r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088560" y="3280858"/>
            <a:ext cx="6858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920000"/>
                </a:solidFill>
              </a:rPr>
              <a:t>Grant przyznany przez United </a:t>
            </a:r>
            <a:r>
              <a:rPr lang="pl-PL" sz="2000" b="1" dirty="0" err="1">
                <a:solidFill>
                  <a:srgbClr val="920000"/>
                </a:solidFill>
              </a:rPr>
              <a:t>Way</a:t>
            </a:r>
            <a:r>
              <a:rPr lang="pl-PL" sz="2000" b="1" dirty="0">
                <a:solidFill>
                  <a:srgbClr val="920000"/>
                </a:solidFill>
              </a:rPr>
              <a:t> Worldwide </a:t>
            </a:r>
            <a:endParaRPr lang="pl-PL" sz="2000" b="1" dirty="0" smtClean="0">
              <a:solidFill>
                <a:srgbClr val="92000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920000"/>
                </a:solidFill>
              </a:rPr>
              <a:t>dzięki </a:t>
            </a:r>
            <a:r>
              <a:rPr lang="pl-PL" sz="2000" b="1" dirty="0">
                <a:solidFill>
                  <a:srgbClr val="920000"/>
                </a:solidFill>
              </a:rPr>
              <a:t>funduszom przekazanym przez </a:t>
            </a:r>
            <a:r>
              <a:rPr lang="pl-PL" sz="2000" b="1" dirty="0" err="1">
                <a:solidFill>
                  <a:srgbClr val="920000"/>
                </a:solidFill>
              </a:rPr>
              <a:t>Citi</a:t>
            </a:r>
            <a:r>
              <a:rPr lang="pl-PL" sz="2000" b="1" dirty="0">
                <a:solidFill>
                  <a:srgbClr val="920000"/>
                </a:solidFill>
              </a:rPr>
              <a:t> </a:t>
            </a:r>
            <a:r>
              <a:rPr lang="pl-PL" sz="2000" b="1" dirty="0" smtClean="0">
                <a:solidFill>
                  <a:srgbClr val="920000"/>
                </a:solidFill>
              </a:rPr>
              <a:t>Foundation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40" y="1412776"/>
            <a:ext cx="3938835" cy="1259391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39" y="4067824"/>
            <a:ext cx="2466238" cy="165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890493"/>
            <a:ext cx="79208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Fundacja Młodzieżowej Przedsiębiorczości</a:t>
            </a:r>
          </a:p>
          <a:p>
            <a:pPr algn="ctr"/>
            <a:endParaRPr lang="pl-PL" sz="3600" dirty="0"/>
          </a:p>
          <a:p>
            <a:pPr algn="ctr"/>
            <a:r>
              <a:rPr lang="pl-PL" sz="3600" b="1" dirty="0"/>
              <a:t>Junior Achievement </a:t>
            </a:r>
            <a:r>
              <a:rPr lang="pl-PL" sz="3600" b="1" dirty="0" smtClean="0"/>
              <a:t>Foundation</a:t>
            </a:r>
          </a:p>
          <a:p>
            <a:pPr algn="ctr"/>
            <a:endParaRPr lang="pl-PL" sz="2000" b="1" dirty="0"/>
          </a:p>
          <a:p>
            <a:pPr algn="ctr"/>
            <a:r>
              <a:rPr lang="pl-PL" sz="2000" b="1" dirty="0"/>
              <a:t>02-504 Warszawa, ul. Kielecka 1/1 </a:t>
            </a:r>
          </a:p>
          <a:p>
            <a:pPr algn="ctr"/>
            <a:r>
              <a:rPr lang="pl-PL" sz="2000" b="1" dirty="0"/>
              <a:t>tel. (22) 845 08 76, fax (22) 899 29 86</a:t>
            </a:r>
          </a:p>
          <a:p>
            <a:pPr algn="ctr"/>
            <a:r>
              <a:rPr lang="pl-PL" sz="2000" b="1" smtClean="0">
                <a:hlinkClick r:id="rId3"/>
              </a:rPr>
              <a:t>junior@junior.org.pl</a:t>
            </a:r>
            <a:endParaRPr lang="pl-PL" sz="2000" b="1" smtClean="0"/>
          </a:p>
          <a:p>
            <a:pPr algn="ctr"/>
            <a:endParaRPr lang="pl-PL" sz="2000" dirty="0">
              <a:solidFill>
                <a:srgbClr val="C00000"/>
              </a:solidFill>
            </a:endParaRPr>
          </a:p>
          <a:p>
            <a:pPr algn="ctr"/>
            <a:r>
              <a:rPr lang="pl-PL" sz="4000" b="1" dirty="0" smtClean="0">
                <a:solidFill>
                  <a:srgbClr val="C00000"/>
                </a:solidFill>
                <a:hlinkClick r:id="rId4"/>
              </a:rPr>
              <a:t>www.junior.org.pl</a:t>
            </a:r>
            <a:endParaRPr lang="pl-PL" sz="4000" b="1" dirty="0" smtClean="0">
              <a:solidFill>
                <a:srgbClr val="C00000"/>
              </a:solidFill>
            </a:endParaRPr>
          </a:p>
          <a:p>
            <a:pPr algn="ctr"/>
            <a:endParaRPr lang="pl-PL" sz="4000" b="1" dirty="0" smtClean="0">
              <a:solidFill>
                <a:srgbClr val="C00000"/>
              </a:solidFill>
            </a:endParaRPr>
          </a:p>
          <a:p>
            <a:pPr algn="just"/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3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9256" y="815137"/>
            <a:ext cx="8361253" cy="1181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200" b="1" dirty="0">
                <a:latin typeface="+mn-lt"/>
              </a:rPr>
              <a:t>Młodzieżowe miniprzedsiębiorstwo</a:t>
            </a:r>
            <a:r>
              <a:rPr lang="pl-PL" sz="2200" dirty="0">
                <a:latin typeface="+mn-lt"/>
              </a:rPr>
              <a:t> </a:t>
            </a:r>
            <a:r>
              <a:rPr lang="pl-PL" sz="2200" dirty="0" smtClean="0">
                <a:latin typeface="+mn-lt"/>
              </a:rPr>
              <a:t>to innowacyjny program przeznaczony </a:t>
            </a:r>
            <a:r>
              <a:rPr lang="pl-PL" sz="2200" dirty="0">
                <a:latin typeface="+mn-lt"/>
              </a:rPr>
              <a:t>do </a:t>
            </a:r>
            <a:r>
              <a:rPr lang="pl-PL" sz="2200" dirty="0" smtClean="0">
                <a:latin typeface="+mn-lt"/>
              </a:rPr>
              <a:t>realizacji:</a:t>
            </a:r>
            <a:endParaRPr lang="pl-PL" sz="2200" dirty="0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4781" y="2204864"/>
            <a:ext cx="5833262" cy="4212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pl-PL" sz="2200" b="1" dirty="0" smtClean="0">
                <a:latin typeface="+mn-lt"/>
              </a:rPr>
              <a:t>przedmiotu w praktyce </a:t>
            </a:r>
            <a:r>
              <a:rPr lang="pl-PL" sz="2200" dirty="0" smtClean="0">
                <a:latin typeface="+mn-lt"/>
              </a:rPr>
              <a:t>–</a:t>
            </a:r>
            <a:r>
              <a:rPr lang="pl-PL" sz="2200" b="1" dirty="0" smtClean="0">
                <a:latin typeface="+mn-lt"/>
              </a:rPr>
              <a:t> </a:t>
            </a:r>
            <a:r>
              <a:rPr lang="pl-PL" sz="2200" dirty="0" smtClean="0">
                <a:latin typeface="+mn-lt"/>
              </a:rPr>
              <a:t>w liceach i technikach, </a:t>
            </a:r>
          </a:p>
          <a:p>
            <a:pPr algn="l"/>
            <a:endParaRPr lang="pl-PL" sz="2200" dirty="0" smtClean="0">
              <a:latin typeface="+mn-lt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200" b="1" dirty="0"/>
              <a:t>zajęć pozalekcyjnych </a:t>
            </a:r>
            <a:r>
              <a:rPr lang="pl-PL" sz="2200" b="1" dirty="0" smtClean="0"/>
              <a:t>- </a:t>
            </a:r>
            <a:r>
              <a:rPr lang="pl-PL" sz="2200" dirty="0" smtClean="0"/>
              <a:t>w </a:t>
            </a:r>
            <a:r>
              <a:rPr lang="pl-PL" sz="2200" dirty="0"/>
              <a:t>liceach i </a:t>
            </a:r>
            <a:r>
              <a:rPr lang="pl-PL" sz="2200" dirty="0" smtClean="0"/>
              <a:t>technikach, </a:t>
            </a:r>
          </a:p>
          <a:p>
            <a:pPr algn="l"/>
            <a:endParaRPr lang="pl-PL" sz="2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200" dirty="0" smtClean="0">
                <a:latin typeface="+mn-lt"/>
              </a:rPr>
              <a:t>kształcenia w zawodach z zakresu </a:t>
            </a:r>
            <a:r>
              <a:rPr lang="pl-PL" sz="2200" b="1" dirty="0" smtClean="0">
                <a:latin typeface="+mn-lt"/>
              </a:rPr>
              <a:t>podejmowania i prowadzenia działalności gospodarczej </a:t>
            </a:r>
            <a:r>
              <a:rPr lang="pl-PL" sz="2200" dirty="0" smtClean="0">
                <a:latin typeface="+mn-lt"/>
              </a:rPr>
              <a:t>(PDG) - w technikach,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pl-PL" sz="2200" dirty="0" smtClean="0">
              <a:latin typeface="+mn-lt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pl-PL" sz="2200" b="1" dirty="0">
                <a:latin typeface="+mn-lt"/>
              </a:rPr>
              <a:t>z</a:t>
            </a:r>
            <a:r>
              <a:rPr lang="pl-PL" sz="2200" b="1" dirty="0" smtClean="0">
                <a:latin typeface="+mn-lt"/>
              </a:rPr>
              <a:t>ajęć praktycznych </a:t>
            </a:r>
            <a:r>
              <a:rPr lang="pl-PL" sz="2200" dirty="0" smtClean="0">
                <a:latin typeface="+mn-lt"/>
              </a:rPr>
              <a:t>przygotowujących do zawodu – w technikach.</a:t>
            </a:r>
          </a:p>
          <a:p>
            <a:pPr algn="l"/>
            <a:endParaRPr lang="pl-PL" sz="2200" dirty="0" smtClean="0">
              <a:latin typeface="+mn-lt"/>
            </a:endParaRPr>
          </a:p>
          <a:p>
            <a:pPr algn="l"/>
            <a:endParaRPr lang="pl-PL" sz="2200" dirty="0" smtClean="0">
              <a:latin typeface="+mn-lt"/>
            </a:endParaRPr>
          </a:p>
          <a:p>
            <a:pPr algn="l"/>
            <a:endParaRPr lang="pl-PL" sz="240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4" t="22554" r="13048" b="2295"/>
          <a:stretch/>
        </p:blipFill>
        <p:spPr bwMode="auto">
          <a:xfrm>
            <a:off x="6210747" y="3660740"/>
            <a:ext cx="2880897" cy="214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34781" y="188640"/>
            <a:ext cx="865686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400" b="1" dirty="0">
                <a:solidFill>
                  <a:srgbClr val="BC000F"/>
                </a:solidFill>
              </a:rPr>
              <a:t>Czym jest </a:t>
            </a:r>
            <a:r>
              <a:rPr lang="pl-PL" sz="3400" b="1" i="1" dirty="0" smtClean="0">
                <a:solidFill>
                  <a:srgbClr val="BC000F"/>
                </a:solidFill>
              </a:rPr>
              <a:t>Młodzieżowe </a:t>
            </a:r>
            <a:r>
              <a:rPr lang="pl-PL" sz="3400" b="1" i="1" dirty="0">
                <a:solidFill>
                  <a:srgbClr val="BC000F"/>
                </a:solidFill>
              </a:rPr>
              <a:t>miniprzedsiębiorstwo</a:t>
            </a:r>
            <a:r>
              <a:rPr lang="pl-PL" sz="3400" dirty="0">
                <a:solidFill>
                  <a:srgbClr val="BC000F"/>
                </a:solidFill>
              </a:rPr>
              <a:t>?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963385"/>
            <a:ext cx="7596336" cy="50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l">
              <a:spcBef>
                <a:spcPct val="0"/>
              </a:spcBef>
              <a:defRPr/>
            </a:pPr>
            <a:r>
              <a:rPr lang="pl-PL" sz="2200" dirty="0" smtClean="0">
                <a:solidFill>
                  <a:schemeClr val="tx1"/>
                </a:solidFill>
              </a:rPr>
              <a:t>Program nauczania </a:t>
            </a:r>
            <a:r>
              <a:rPr lang="pl-PL" sz="2200" b="1" dirty="0" smtClean="0">
                <a:solidFill>
                  <a:schemeClr val="tx1"/>
                </a:solidFill>
              </a:rPr>
              <a:t>Młodzieżowe </a:t>
            </a:r>
            <a:r>
              <a:rPr lang="pl-PL" sz="2200" b="1" dirty="0" err="1" smtClean="0">
                <a:solidFill>
                  <a:schemeClr val="tx1"/>
                </a:solidFill>
              </a:rPr>
              <a:t>miniprzedsiębiorstwo</a:t>
            </a:r>
            <a:r>
              <a:rPr lang="pl-PL" sz="2200" b="1" dirty="0" smtClean="0">
                <a:solidFill>
                  <a:schemeClr val="tx1"/>
                </a:solidFill>
              </a:rPr>
              <a:t> </a:t>
            </a:r>
            <a:br>
              <a:rPr lang="pl-PL" sz="2200" b="1" dirty="0" smtClean="0">
                <a:solidFill>
                  <a:schemeClr val="tx1"/>
                </a:solidFill>
              </a:rPr>
            </a:br>
            <a:r>
              <a:rPr lang="pl-PL" sz="2200" b="1" dirty="0" smtClean="0">
                <a:solidFill>
                  <a:schemeClr val="tx1"/>
                </a:solidFill>
              </a:rPr>
              <a:t>w liceum </a:t>
            </a:r>
            <a:r>
              <a:rPr lang="pl-PL" sz="2200" dirty="0" smtClean="0">
                <a:solidFill>
                  <a:schemeClr val="tx1"/>
                </a:solidFill>
              </a:rPr>
              <a:t> jest zgodny z podstawą programową kształcenia </a:t>
            </a:r>
            <a:r>
              <a:rPr lang="pl-PL" sz="2200" dirty="0">
                <a:solidFill>
                  <a:schemeClr val="tx1"/>
                </a:solidFill>
              </a:rPr>
              <a:t>ogólnego Ministerstwa Edukacji Narodowej.</a:t>
            </a:r>
          </a:p>
          <a:p>
            <a:pPr marL="263525" algn="l">
              <a:spcBef>
                <a:spcPct val="0"/>
              </a:spcBef>
              <a:defRPr/>
            </a:pPr>
            <a:endParaRPr lang="pl-PL" sz="2200" dirty="0" smtClean="0">
              <a:solidFill>
                <a:schemeClr val="tx1"/>
              </a:solidFill>
            </a:endParaRPr>
          </a:p>
          <a:p>
            <a:pPr marL="263525" algn="l">
              <a:spcBef>
                <a:spcPct val="0"/>
              </a:spcBef>
              <a:defRPr/>
            </a:pPr>
            <a:endParaRPr lang="pl-PL" sz="2200" dirty="0" smtClean="0">
              <a:solidFill>
                <a:schemeClr val="tx1"/>
              </a:solidFill>
            </a:endParaRPr>
          </a:p>
          <a:p>
            <a:pPr marL="263525" algn="l">
              <a:spcBef>
                <a:spcPct val="0"/>
              </a:spcBef>
              <a:defRPr/>
            </a:pPr>
            <a:r>
              <a:rPr lang="pl-PL" sz="2200" dirty="0" smtClean="0">
                <a:solidFill>
                  <a:schemeClr val="tx1"/>
                </a:solidFill>
              </a:rPr>
              <a:t>Program </a:t>
            </a:r>
            <a:r>
              <a:rPr lang="pl-PL" sz="2200" dirty="0">
                <a:solidFill>
                  <a:schemeClr val="tx1"/>
                </a:solidFill>
              </a:rPr>
              <a:t>nauczania </a:t>
            </a:r>
            <a:r>
              <a:rPr lang="pl-PL" sz="2200" b="1" dirty="0">
                <a:solidFill>
                  <a:schemeClr val="tx1"/>
                </a:solidFill>
              </a:rPr>
              <a:t>Młodzieżowe </a:t>
            </a:r>
            <a:r>
              <a:rPr lang="pl-PL" sz="2200" b="1" dirty="0" err="1">
                <a:solidFill>
                  <a:schemeClr val="tx1"/>
                </a:solidFill>
              </a:rPr>
              <a:t>miniprzedsiębiorstwo</a:t>
            </a:r>
            <a:r>
              <a:rPr lang="pl-PL" sz="2200" b="1" dirty="0">
                <a:solidFill>
                  <a:schemeClr val="tx1"/>
                </a:solidFill>
              </a:rPr>
              <a:t> </a:t>
            </a:r>
            <a:r>
              <a:rPr lang="pl-PL" sz="2200" b="1" dirty="0" smtClean="0">
                <a:solidFill>
                  <a:schemeClr val="tx1"/>
                </a:solidFill>
              </a:rPr>
              <a:t/>
            </a:r>
            <a:br>
              <a:rPr lang="pl-PL" sz="2200" b="1" dirty="0" smtClean="0">
                <a:solidFill>
                  <a:schemeClr val="tx1"/>
                </a:solidFill>
              </a:rPr>
            </a:br>
            <a:r>
              <a:rPr lang="pl-PL" sz="2200" b="1" dirty="0" smtClean="0">
                <a:solidFill>
                  <a:schemeClr val="tx1"/>
                </a:solidFill>
              </a:rPr>
              <a:t>w technikum </a:t>
            </a:r>
            <a:r>
              <a:rPr lang="pl-PL" sz="2200" dirty="0">
                <a:solidFill>
                  <a:schemeClr val="tx1"/>
                </a:solidFill>
              </a:rPr>
              <a:t>jest zgodny z podstawą programową kształcenia </a:t>
            </a:r>
            <a:r>
              <a:rPr lang="pl-PL" sz="2200" dirty="0" smtClean="0">
                <a:solidFill>
                  <a:schemeClr val="tx1"/>
                </a:solidFill>
              </a:rPr>
              <a:t>w zawodach Ministerstwa </a:t>
            </a:r>
            <a:r>
              <a:rPr lang="pl-PL" sz="2200" dirty="0">
                <a:solidFill>
                  <a:schemeClr val="tx1"/>
                </a:solidFill>
              </a:rPr>
              <a:t>Edukacji Narodowej</a:t>
            </a:r>
            <a:r>
              <a:rPr lang="pl-PL" sz="2200" dirty="0" smtClean="0">
                <a:solidFill>
                  <a:schemeClr val="tx1"/>
                </a:solidFill>
              </a:rPr>
              <a:t>.</a:t>
            </a:r>
          </a:p>
          <a:p>
            <a:pPr marL="263525" algn="l">
              <a:spcBef>
                <a:spcPct val="0"/>
              </a:spcBef>
              <a:defRPr/>
            </a:pPr>
            <a:endParaRPr lang="pl-PL" sz="2200" dirty="0" smtClean="0">
              <a:solidFill>
                <a:schemeClr val="tx1"/>
              </a:solidFill>
            </a:endParaRPr>
          </a:p>
          <a:p>
            <a:pPr marL="263525" algn="l">
              <a:spcBef>
                <a:spcPct val="0"/>
              </a:spcBef>
              <a:defRPr/>
            </a:pPr>
            <a:endParaRPr lang="pl-PL" sz="20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63525" algn="l">
              <a:spcBef>
                <a:spcPct val="0"/>
              </a:spcBef>
              <a:defRPr/>
            </a:pPr>
            <a:r>
              <a:rPr lang="pl-PL" sz="2000" i="1" dirty="0" smtClean="0">
                <a:solidFill>
                  <a:schemeClr val="tx1"/>
                </a:solidFill>
                <a:latin typeface="Calibri" pitchFamily="34" charset="0"/>
              </a:rPr>
              <a:t>Program nauczania został opracowany przy </a:t>
            </a:r>
            <a:r>
              <a:rPr lang="pl-PL" sz="2000" i="1" dirty="0">
                <a:solidFill>
                  <a:schemeClr val="tx1"/>
                </a:solidFill>
                <a:latin typeface="Calibri" pitchFamily="34" charset="0"/>
              </a:rPr>
              <a:t>współudziale </a:t>
            </a:r>
            <a:r>
              <a:rPr lang="pl-PL" sz="2000" i="1" dirty="0" smtClean="0">
                <a:solidFill>
                  <a:schemeClr val="tx1"/>
                </a:solidFill>
                <a:latin typeface="Calibri" pitchFamily="34" charset="0"/>
              </a:rPr>
              <a:t>uczestników </a:t>
            </a:r>
            <a:r>
              <a:rPr lang="pl-PL" sz="2000" i="1" dirty="0">
                <a:solidFill>
                  <a:schemeClr val="tx1"/>
                </a:solidFill>
                <a:latin typeface="Calibri" pitchFamily="34" charset="0"/>
              </a:rPr>
              <a:t>projektu </a:t>
            </a:r>
            <a:r>
              <a:rPr lang="pl-PL" sz="2000" b="1" i="1" dirty="0" smtClean="0">
                <a:solidFill>
                  <a:schemeClr val="tx1"/>
                </a:solidFill>
                <a:latin typeface="Calibri" pitchFamily="34" charset="0"/>
              </a:rPr>
              <a:t>Szkoła </a:t>
            </a:r>
            <a:r>
              <a:rPr lang="pl-PL" sz="2000" b="1" i="1" dirty="0">
                <a:solidFill>
                  <a:schemeClr val="tx1"/>
                </a:solidFill>
                <a:latin typeface="Calibri" pitchFamily="34" charset="0"/>
              </a:rPr>
              <a:t>praktycznej ekonomii – młodzieżowe </a:t>
            </a:r>
            <a:r>
              <a:rPr lang="pl-PL" sz="2000" b="1" i="1" dirty="0" smtClean="0">
                <a:solidFill>
                  <a:schemeClr val="tx1"/>
                </a:solidFill>
                <a:latin typeface="Calibri" pitchFamily="34" charset="0"/>
              </a:rPr>
              <a:t>miniprzedsiębiorstwo</a:t>
            </a:r>
            <a:r>
              <a:rPr lang="pl-PL" sz="2000" i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pl-PL" sz="2000" i="1" dirty="0">
                <a:solidFill>
                  <a:schemeClr val="tx1"/>
                </a:solidFill>
                <a:latin typeface="Calibri" pitchFamily="34" charset="0"/>
              </a:rPr>
              <a:t>współfinansowanego </a:t>
            </a:r>
            <a:r>
              <a:rPr lang="pl-PL" sz="2000" i="1" dirty="0" smtClean="0">
                <a:solidFill>
                  <a:schemeClr val="tx1"/>
                </a:solidFill>
                <a:latin typeface="Calibri" pitchFamily="34" charset="0"/>
              </a:rPr>
              <a:t>ze </a:t>
            </a:r>
            <a:r>
              <a:rPr lang="pl-PL" sz="2000" i="1" dirty="0">
                <a:solidFill>
                  <a:schemeClr val="tx1"/>
                </a:solidFill>
                <a:latin typeface="Calibri" pitchFamily="34" charset="0"/>
              </a:rPr>
              <a:t>środków Unii Europejskiej </a:t>
            </a:r>
            <a:r>
              <a:rPr lang="pl-PL" sz="2000" i="1" dirty="0" smtClean="0">
                <a:solidFill>
                  <a:schemeClr val="tx1"/>
                </a:solidFill>
                <a:latin typeface="Calibri" pitchFamily="34" charset="0"/>
              </a:rPr>
              <a:t>w ramach Europejskiego Funduszu Społecznego.</a:t>
            </a:r>
            <a:endParaRPr lang="pl-PL" sz="2000" i="1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480" y="4024414"/>
            <a:ext cx="136916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2452" y="188640"/>
            <a:ext cx="912409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400" b="1" dirty="0">
                <a:solidFill>
                  <a:srgbClr val="BC000F"/>
                </a:solidFill>
              </a:rPr>
              <a:t>   </a:t>
            </a:r>
            <a:r>
              <a:rPr lang="pl-PL" sz="3400" b="1" dirty="0" smtClean="0">
                <a:solidFill>
                  <a:srgbClr val="BC000F"/>
                </a:solidFill>
              </a:rPr>
              <a:t>Program nauczania</a:t>
            </a:r>
            <a:endParaRPr lang="pl-PL" sz="3400" b="1" dirty="0">
              <a:solidFill>
                <a:srgbClr val="BC000F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16205" y="1124744"/>
            <a:ext cx="7756196" cy="39345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200" dirty="0">
                <a:latin typeface="+mn-lt"/>
              </a:rPr>
              <a:t>Celem programu jest przygotowanie uczniów do </a:t>
            </a:r>
            <a:r>
              <a:rPr lang="pl-PL" sz="2200" dirty="0" smtClean="0">
                <a:latin typeface="+mn-lt"/>
              </a:rPr>
              <a:t>podejmowania </a:t>
            </a:r>
          </a:p>
          <a:p>
            <a:pPr algn="l"/>
            <a:r>
              <a:rPr lang="pl-PL" sz="2200" dirty="0" smtClean="0">
                <a:latin typeface="+mn-lt"/>
              </a:rPr>
              <a:t>i realizacji </a:t>
            </a:r>
            <a:r>
              <a:rPr lang="pl-PL" sz="2200" dirty="0">
                <a:latin typeface="+mn-lt"/>
              </a:rPr>
              <a:t>działań zarówno w obszarze społecznym, jak </a:t>
            </a:r>
            <a:endParaRPr lang="pl-PL" sz="2200" dirty="0" smtClean="0">
              <a:latin typeface="+mn-lt"/>
            </a:endParaRPr>
          </a:p>
          <a:p>
            <a:pPr algn="l"/>
            <a:r>
              <a:rPr lang="pl-PL" sz="2200" dirty="0" smtClean="0">
                <a:latin typeface="+mn-lt"/>
              </a:rPr>
              <a:t>i zawodowym: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pl-PL" sz="2200" dirty="0" smtClean="0">
                <a:latin typeface="+mn-lt"/>
              </a:rPr>
              <a:t>przygotowanie do </a:t>
            </a:r>
            <a:r>
              <a:rPr lang="pl-PL" sz="2200" dirty="0">
                <a:latin typeface="+mn-lt"/>
              </a:rPr>
              <a:t>podejmowania i prowadzenia działalności </a:t>
            </a:r>
            <a:r>
              <a:rPr lang="pl-PL" sz="2200" dirty="0" smtClean="0">
                <a:latin typeface="+mn-lt"/>
              </a:rPr>
              <a:t>gospodarczej,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pl-PL" sz="2200" dirty="0">
                <a:latin typeface="+mn-lt"/>
              </a:rPr>
              <a:t>w</a:t>
            </a:r>
            <a:r>
              <a:rPr lang="pl-PL" sz="2200" dirty="0" smtClean="0">
                <a:latin typeface="+mn-lt"/>
              </a:rPr>
              <a:t>sparcie w weryfikacji </a:t>
            </a:r>
            <a:r>
              <a:rPr lang="pl-PL" sz="2200" dirty="0">
                <a:latin typeface="+mn-lt"/>
              </a:rPr>
              <a:t>własnych planów zawodowych </a:t>
            </a:r>
            <a:r>
              <a:rPr lang="pl-PL" sz="2200" dirty="0" smtClean="0">
                <a:latin typeface="+mn-lt"/>
              </a:rPr>
              <a:t>                    i edukacyjnych, 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pl-PL" sz="2200" dirty="0" smtClean="0">
                <a:latin typeface="+mn-lt"/>
              </a:rPr>
              <a:t>kształtowanie niezbędnych </a:t>
            </a:r>
            <a:r>
              <a:rPr lang="pl-PL" sz="2200" dirty="0">
                <a:latin typeface="+mn-lt"/>
              </a:rPr>
              <a:t>postaw i umiejętności </a:t>
            </a:r>
            <a:r>
              <a:rPr lang="pl-PL" sz="2200" dirty="0" smtClean="0">
                <a:latin typeface="+mn-lt"/>
              </a:rPr>
              <a:t>                     w </a:t>
            </a:r>
            <a:r>
              <a:rPr lang="pl-PL" sz="2200" dirty="0">
                <a:latin typeface="+mn-lt"/>
              </a:rPr>
              <a:t>zakresie </a:t>
            </a:r>
            <a:r>
              <a:rPr lang="pl-PL" sz="2200" dirty="0" smtClean="0">
                <a:latin typeface="+mn-lt"/>
              </a:rPr>
              <a:t>przedsiębiorczości.</a:t>
            </a:r>
          </a:p>
          <a:p>
            <a:pPr marL="571500" lvl="0" indent="-571500" algn="l">
              <a:buFont typeface="Arial" pitchFamily="34" charset="0"/>
              <a:buChar char="•"/>
            </a:pPr>
            <a:endParaRPr lang="pl-PL" sz="2400" dirty="0" smtClean="0"/>
          </a:p>
        </p:txBody>
      </p:sp>
      <p:pic>
        <p:nvPicPr>
          <p:cNvPr id="6" name="Picture 5" descr="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36"/>
          <a:stretch/>
        </p:blipFill>
        <p:spPr bwMode="auto">
          <a:xfrm>
            <a:off x="5580112" y="4339757"/>
            <a:ext cx="3190963" cy="159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2452" y="188640"/>
            <a:ext cx="912409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400" b="1" dirty="0">
                <a:solidFill>
                  <a:srgbClr val="BC000F"/>
                </a:solidFill>
              </a:rPr>
              <a:t>    Cele </a:t>
            </a:r>
            <a:r>
              <a:rPr lang="pl-PL" sz="3400" b="1" dirty="0" smtClean="0">
                <a:solidFill>
                  <a:srgbClr val="BC000F"/>
                </a:solidFill>
              </a:rPr>
              <a:t>programu</a:t>
            </a:r>
            <a:endParaRPr lang="pl-PL" sz="3400" b="1" dirty="0">
              <a:solidFill>
                <a:srgbClr val="BC000F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7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23528" y="1003539"/>
            <a:ext cx="784887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dirty="0"/>
              <a:t>Program </a:t>
            </a:r>
            <a:r>
              <a:rPr lang="pl-PL" sz="2200" dirty="0" smtClean="0"/>
              <a:t>realizowany jest w  formie </a:t>
            </a:r>
            <a:r>
              <a:rPr lang="pl-PL" sz="2200" dirty="0"/>
              <a:t>gry edukacyjnej, w ramach której uczniowie zakładają w szkole </a:t>
            </a:r>
            <a:r>
              <a:rPr lang="pl-PL" sz="2200" dirty="0" err="1"/>
              <a:t>miniprzedsiębiorstwo</a:t>
            </a:r>
            <a:r>
              <a:rPr lang="pl-PL" sz="2200" dirty="0"/>
              <a:t> </a:t>
            </a:r>
            <a:r>
              <a:rPr lang="pl-PL" sz="2200" dirty="0" smtClean="0"/>
              <a:t> - realnie </a:t>
            </a:r>
            <a:r>
              <a:rPr lang="pl-PL" sz="2200" dirty="0"/>
              <a:t>działającą </a:t>
            </a:r>
            <a:r>
              <a:rPr lang="pl-PL" sz="2200" dirty="0" smtClean="0"/>
              <a:t>firmę, zorganizowaną  </a:t>
            </a:r>
            <a:r>
              <a:rPr lang="pl-PL" sz="2200" dirty="0"/>
              <a:t>na wzór spółki jawnej.</a:t>
            </a:r>
            <a:br>
              <a:rPr lang="pl-PL" sz="2200" dirty="0"/>
            </a:br>
            <a:endParaRPr lang="pl-PL" sz="2200" dirty="0" smtClean="0"/>
          </a:p>
          <a:p>
            <a:pPr marL="0" indent="0">
              <a:buNone/>
            </a:pPr>
            <a:r>
              <a:rPr lang="pl-PL" sz="2200" dirty="0" smtClean="0"/>
              <a:t>Uczniowie  –  </a:t>
            </a:r>
            <a:r>
              <a:rPr lang="pl-PL" sz="2200" dirty="0"/>
              <a:t>wspólnicy  miniprzedsiębiorstwa:</a:t>
            </a:r>
          </a:p>
          <a:p>
            <a:r>
              <a:rPr lang="pl-PL" sz="2200" dirty="0" smtClean="0"/>
              <a:t>szukają </a:t>
            </a:r>
            <a:r>
              <a:rPr lang="pl-PL" sz="2200" dirty="0"/>
              <a:t>pomysłu na produkt/usługę </a:t>
            </a:r>
            <a:r>
              <a:rPr lang="pl-PL" sz="2200" dirty="0" smtClean="0"/>
              <a:t>miniprzedsiębiorstwa,</a:t>
            </a:r>
          </a:p>
          <a:p>
            <a:r>
              <a:rPr lang="pl-PL" sz="2200" dirty="0" smtClean="0"/>
              <a:t>opracowują </a:t>
            </a:r>
            <a:r>
              <a:rPr lang="pl-PL" sz="2200" dirty="0"/>
              <a:t>biznesplan </a:t>
            </a:r>
            <a:r>
              <a:rPr lang="pl-PL" sz="2200" dirty="0" smtClean="0"/>
              <a:t>przedsięwzięcia,</a:t>
            </a:r>
            <a:endParaRPr lang="pl-PL" sz="2200" dirty="0"/>
          </a:p>
          <a:p>
            <a:r>
              <a:rPr lang="pl-PL" sz="2200" dirty="0" smtClean="0"/>
              <a:t>gromadzą  niezbędny kapitał,</a:t>
            </a:r>
          </a:p>
          <a:p>
            <a:r>
              <a:rPr lang="pl-PL" sz="2200" dirty="0" smtClean="0"/>
              <a:t>organizują </a:t>
            </a:r>
            <a:r>
              <a:rPr lang="pl-PL" sz="2200" dirty="0"/>
              <a:t>proces </a:t>
            </a:r>
            <a:r>
              <a:rPr lang="pl-PL" sz="2200" dirty="0" smtClean="0"/>
              <a:t>produkcji/świadczenia </a:t>
            </a:r>
            <a:r>
              <a:rPr lang="pl-PL" sz="2200" dirty="0"/>
              <a:t>usług </a:t>
            </a:r>
            <a:r>
              <a:rPr lang="pl-PL" sz="2200" dirty="0" smtClean="0"/>
              <a:t>                     oraz </a:t>
            </a:r>
            <a:r>
              <a:rPr lang="pl-PL" sz="2200" dirty="0" err="1" smtClean="0"/>
              <a:t>oraz</a:t>
            </a:r>
            <a:r>
              <a:rPr lang="pl-PL" sz="2200" dirty="0" smtClean="0"/>
              <a:t> wszelkie </a:t>
            </a:r>
            <a:r>
              <a:rPr lang="pl-PL" sz="2200" dirty="0"/>
              <a:t>działania </a:t>
            </a:r>
            <a:r>
              <a:rPr lang="pl-PL" sz="2200" dirty="0" smtClean="0"/>
              <a:t>marketingowe,</a:t>
            </a:r>
            <a:endParaRPr lang="pl-PL" sz="2200" dirty="0"/>
          </a:p>
          <a:p>
            <a:r>
              <a:rPr lang="pl-PL" sz="2200" dirty="0" smtClean="0"/>
              <a:t>sprzedają </a:t>
            </a:r>
            <a:r>
              <a:rPr lang="pl-PL" sz="2200" dirty="0"/>
              <a:t>swoje </a:t>
            </a:r>
            <a:r>
              <a:rPr lang="pl-PL" sz="2200" dirty="0" smtClean="0"/>
              <a:t>produkty/usługi,</a:t>
            </a:r>
            <a:endParaRPr lang="pl-PL" sz="2200" dirty="0"/>
          </a:p>
          <a:p>
            <a:r>
              <a:rPr lang="pl-PL" sz="2200" dirty="0" smtClean="0"/>
              <a:t>prowadzą </a:t>
            </a:r>
            <a:r>
              <a:rPr lang="pl-PL" sz="2200" dirty="0"/>
              <a:t>dokumentację </a:t>
            </a:r>
            <a:r>
              <a:rPr lang="pl-PL" sz="2200" dirty="0" smtClean="0"/>
              <a:t>finansową </a:t>
            </a:r>
            <a:r>
              <a:rPr lang="pl-PL" sz="2200" dirty="0" err="1" smtClean="0"/>
              <a:t>miniprzedsiębiorstwa</a:t>
            </a:r>
            <a:r>
              <a:rPr lang="pl-PL" sz="2200" dirty="0" smtClean="0"/>
              <a:t>.</a:t>
            </a:r>
          </a:p>
        </p:txBody>
      </p:sp>
      <p:pic>
        <p:nvPicPr>
          <p:cNvPr id="5" name="Picture 2" descr="C:\Users\Andrzej\Pictures\icoMonitor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2976"/>
            <a:ext cx="2016224" cy="18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2452" y="188640"/>
            <a:ext cx="912409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400" b="1" dirty="0">
                <a:solidFill>
                  <a:srgbClr val="BC000F"/>
                </a:solidFill>
              </a:rPr>
              <a:t>    Jak przebiega realizacja programu?</a:t>
            </a:r>
          </a:p>
        </p:txBody>
      </p:sp>
      <p:sp>
        <p:nvSpPr>
          <p:cNvPr id="7" name="Prostokąt 6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 descr="_MG_9493.jpg - Przeglądarka zdjęć Picas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7" t="30902" r="23120" b="15645"/>
          <a:stretch/>
        </p:blipFill>
        <p:spPr>
          <a:xfrm>
            <a:off x="5981439" y="3789040"/>
            <a:ext cx="2866274" cy="192907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2452" y="188640"/>
            <a:ext cx="912409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400" b="1" dirty="0">
                <a:solidFill>
                  <a:srgbClr val="BC000F"/>
                </a:solidFill>
              </a:rPr>
              <a:t>    Jak przebiega realizacja programu?</a:t>
            </a:r>
          </a:p>
        </p:txBody>
      </p:sp>
      <p:sp>
        <p:nvSpPr>
          <p:cNvPr id="2" name="Prostokąt 1"/>
          <p:cNvSpPr/>
          <p:nvPr/>
        </p:nvSpPr>
        <p:spPr>
          <a:xfrm>
            <a:off x="488544" y="1072298"/>
            <a:ext cx="835768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/>
              <a:t>Uczniowie rejestrują swoje </a:t>
            </a:r>
            <a:r>
              <a:rPr lang="pl-PL" sz="2200" dirty="0" err="1"/>
              <a:t>miniprzedsiębiorstwo</a:t>
            </a:r>
            <a:r>
              <a:rPr lang="pl-PL" sz="2200" dirty="0"/>
              <a:t> w Fundacji Młodzieżowej Przedsiębiorczości, która zapewnia im </a:t>
            </a:r>
            <a:r>
              <a:rPr lang="pl-PL" sz="2200" dirty="0" smtClean="0"/>
              <a:t>oraz </a:t>
            </a:r>
            <a:r>
              <a:rPr lang="pl-PL" sz="2200" dirty="0"/>
              <a:t>nauczycielom stałą opiekę organizacyjną, merytoryczną </a:t>
            </a:r>
            <a:r>
              <a:rPr lang="pl-PL" sz="2200" dirty="0" smtClean="0"/>
              <a:t>i </a:t>
            </a:r>
            <a:r>
              <a:rPr lang="pl-PL" sz="2200" dirty="0"/>
              <a:t>metodyczną. </a:t>
            </a:r>
          </a:p>
          <a:p>
            <a:endParaRPr lang="pl-PL" sz="2200" dirty="0" smtClean="0"/>
          </a:p>
          <a:p>
            <a:r>
              <a:rPr lang="pl-PL" sz="2200" dirty="0" smtClean="0"/>
              <a:t>Rolę </a:t>
            </a:r>
            <a:r>
              <a:rPr lang="pl-PL" sz="2200" dirty="0"/>
              <a:t>kas urzędu skarbowego </a:t>
            </a:r>
            <a:r>
              <a:rPr lang="pl-PL" sz="2200" dirty="0" smtClean="0"/>
              <a:t> oraz </a:t>
            </a:r>
            <a:r>
              <a:rPr lang="pl-PL" sz="2200" dirty="0"/>
              <a:t>ZUS-u pełni rada </a:t>
            </a:r>
            <a:r>
              <a:rPr lang="pl-PL" sz="2200" dirty="0" smtClean="0"/>
              <a:t>rodziców szkoły.</a:t>
            </a:r>
            <a:endParaRPr lang="pl-PL" sz="2200" dirty="0"/>
          </a:p>
        </p:txBody>
      </p:sp>
      <p:sp>
        <p:nvSpPr>
          <p:cNvPr id="3" name="Prostokąt 2"/>
          <p:cNvSpPr/>
          <p:nvPr/>
        </p:nvSpPr>
        <p:spPr>
          <a:xfrm>
            <a:off x="456790" y="3212976"/>
            <a:ext cx="5411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/>
              <a:t>Uczniom w prowadzeniu miniprzedsiębiorstwa pomagają konsultanci biznesowi </a:t>
            </a:r>
            <a:r>
              <a:rPr lang="pl-PL" sz="2200" dirty="0" smtClean="0"/>
              <a:t>- </a:t>
            </a:r>
            <a:r>
              <a:rPr lang="pl-PL" sz="2200" dirty="0"/>
              <a:t>praktycy życia gospodarczego.</a:t>
            </a:r>
          </a:p>
          <a:p>
            <a:endParaRPr lang="pl-PL" sz="2200" dirty="0" smtClean="0"/>
          </a:p>
          <a:p>
            <a:r>
              <a:rPr lang="pl-PL" sz="2200" dirty="0" smtClean="0"/>
              <a:t>Nad </a:t>
            </a:r>
            <a:r>
              <a:rPr lang="pl-PL" sz="2200" dirty="0"/>
              <a:t>prawidłową realizacją programu czuwa nauczyciel </a:t>
            </a:r>
            <a:r>
              <a:rPr lang="pl-PL" sz="2200" dirty="0" smtClean="0"/>
              <a:t>- </a:t>
            </a:r>
            <a:r>
              <a:rPr lang="pl-PL" sz="2200" dirty="0"/>
              <a:t>opiekun miniprzedsiębiorstwa.</a:t>
            </a:r>
          </a:p>
        </p:txBody>
      </p:sp>
      <p:sp>
        <p:nvSpPr>
          <p:cNvPr id="8" name="Prostokąt 7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9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23528" y="1124744"/>
            <a:ext cx="86863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0">
              <a:buNone/>
            </a:pPr>
            <a:r>
              <a:rPr lang="pl-PL" sz="2200" dirty="0"/>
              <a:t>Szczegółowe zasady działalności </a:t>
            </a:r>
            <a:r>
              <a:rPr lang="pl-PL" sz="2200" dirty="0" smtClean="0"/>
              <a:t>miniprzedsiębiorstwa  opisano </a:t>
            </a:r>
            <a:br>
              <a:rPr lang="pl-PL" sz="2200" dirty="0" smtClean="0"/>
            </a:br>
            <a:r>
              <a:rPr lang="pl-PL" sz="2200" dirty="0" smtClean="0"/>
              <a:t>w </a:t>
            </a:r>
            <a:r>
              <a:rPr lang="pl-PL" sz="2200" b="1" dirty="0" smtClean="0"/>
              <a:t>Regulaminie </a:t>
            </a:r>
            <a:r>
              <a:rPr lang="pl-PL" sz="2200" b="1" dirty="0"/>
              <a:t>młodzieżowego </a:t>
            </a:r>
            <a:r>
              <a:rPr lang="pl-PL" sz="2200" b="1" dirty="0" smtClean="0"/>
              <a:t>miniprzedsiębiorstwa</a:t>
            </a:r>
            <a:r>
              <a:rPr lang="pl-PL" sz="2200" b="1" dirty="0"/>
              <a:t> </a:t>
            </a:r>
            <a:r>
              <a:rPr lang="pl-PL" sz="2200" dirty="0" smtClean="0"/>
              <a:t>oraz</a:t>
            </a:r>
            <a:r>
              <a:rPr lang="pl-PL" sz="2200" b="1" dirty="0" smtClean="0"/>
              <a:t>  </a:t>
            </a:r>
            <a:r>
              <a:rPr lang="pl-PL" sz="2200" dirty="0" smtClean="0"/>
              <a:t>poradniku</a:t>
            </a:r>
            <a:r>
              <a:rPr lang="pl-PL" sz="2200" b="1" dirty="0" smtClean="0"/>
              <a:t>  </a:t>
            </a:r>
            <a:r>
              <a:rPr lang="pl-PL" sz="2200" b="1" i="1" dirty="0"/>
              <a:t>M</a:t>
            </a:r>
            <a:r>
              <a:rPr lang="pl-PL" sz="2200" b="1" i="1" dirty="0" smtClean="0"/>
              <a:t>iniprzedsiębiorstwo krok po kroku.</a:t>
            </a:r>
            <a:endParaRPr lang="pl-PL" sz="2200" b="1" i="1" dirty="0"/>
          </a:p>
        </p:txBody>
      </p:sp>
      <p:sp>
        <p:nvSpPr>
          <p:cNvPr id="5" name="Prostokąt 4"/>
          <p:cNvSpPr/>
          <p:nvPr/>
        </p:nvSpPr>
        <p:spPr>
          <a:xfrm>
            <a:off x="343737" y="2996952"/>
            <a:ext cx="767911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0">
              <a:buNone/>
            </a:pPr>
            <a:r>
              <a:rPr lang="pl-PL" sz="2200" b="1" dirty="0" smtClean="0"/>
              <a:t>Regulamin miniprzedsiębiorstwa </a:t>
            </a:r>
            <a:r>
              <a:rPr lang="pl-PL" sz="2200" dirty="0" smtClean="0"/>
              <a:t>określa m. in.:</a:t>
            </a:r>
          </a:p>
          <a:p>
            <a:pPr marL="606425" indent="-342900">
              <a:buFont typeface="Arial" pitchFamily="34" charset="0"/>
              <a:buChar char="•"/>
            </a:pPr>
            <a:r>
              <a:rPr lang="pl-PL" sz="2200" dirty="0" smtClean="0"/>
              <a:t>zasady działania miniprzedsiębiorstwa,</a:t>
            </a:r>
          </a:p>
          <a:p>
            <a:pPr marL="606425" indent="-342900">
              <a:buFont typeface="Arial" pitchFamily="34" charset="0"/>
              <a:buChar char="•"/>
            </a:pPr>
            <a:r>
              <a:rPr lang="pl-PL" sz="2200" dirty="0"/>
              <a:t>s</a:t>
            </a:r>
            <a:r>
              <a:rPr lang="pl-PL" sz="2200" dirty="0" smtClean="0"/>
              <a:t>trukturę organizacyjną miniprzedsiębiorstwa,</a:t>
            </a:r>
          </a:p>
          <a:p>
            <a:pPr marL="606425" indent="-342900">
              <a:buFont typeface="Arial" pitchFamily="34" charset="0"/>
              <a:buChar char="•"/>
            </a:pPr>
            <a:r>
              <a:rPr lang="pl-PL" sz="2200" dirty="0"/>
              <a:t>ź</a:t>
            </a:r>
            <a:r>
              <a:rPr lang="pl-PL" sz="2200" dirty="0" smtClean="0"/>
              <a:t>ródła finansowania działalności,</a:t>
            </a:r>
          </a:p>
          <a:p>
            <a:pPr marL="606425" indent="-342900">
              <a:buFont typeface="Arial" pitchFamily="34" charset="0"/>
              <a:buChar char="•"/>
            </a:pPr>
            <a:r>
              <a:rPr lang="pl-PL" sz="2200" dirty="0"/>
              <a:t>p</a:t>
            </a:r>
            <a:r>
              <a:rPr lang="pl-PL" sz="2200" dirty="0" smtClean="0"/>
              <a:t>odstawowe obowiązki wspólników.</a:t>
            </a:r>
          </a:p>
          <a:p>
            <a:pPr marL="263525"/>
            <a:endParaRPr lang="pl-PL" sz="2400" dirty="0" smtClean="0"/>
          </a:p>
        </p:txBody>
      </p:sp>
      <p:pic>
        <p:nvPicPr>
          <p:cNvPr id="6" name="Picture 6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2513678" cy="191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2452" y="188640"/>
            <a:ext cx="912409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400" b="1" dirty="0">
                <a:solidFill>
                  <a:srgbClr val="BC000F"/>
                </a:solidFill>
              </a:rPr>
              <a:t>    Jak przebiega realizacja programu?</a:t>
            </a:r>
          </a:p>
        </p:txBody>
      </p:sp>
      <p:sp>
        <p:nvSpPr>
          <p:cNvPr id="8" name="Prostokąt 7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83568" y="978568"/>
            <a:ext cx="7547496" cy="7175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4400" b="1" dirty="0">
                <a:solidFill>
                  <a:srgbClr val="C00000"/>
                </a:solidFill>
              </a:rPr>
              <a:t>S</a:t>
            </a:r>
            <a:r>
              <a:rPr lang="pl-PL" sz="2400" dirty="0">
                <a:solidFill>
                  <a:schemeClr val="tx1"/>
                </a:solidFill>
              </a:rPr>
              <a:t>zukamy pomysłu na biznes</a:t>
            </a:r>
          </a:p>
        </p:txBody>
      </p:sp>
      <p:sp>
        <p:nvSpPr>
          <p:cNvPr id="5" name="Prostokąt 4"/>
          <p:cNvSpPr/>
          <p:nvPr/>
        </p:nvSpPr>
        <p:spPr>
          <a:xfrm>
            <a:off x="709990" y="1696118"/>
            <a:ext cx="7547496" cy="71596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4400" b="1" dirty="0" smtClean="0">
                <a:solidFill>
                  <a:srgbClr val="C00000"/>
                </a:solidFill>
              </a:rPr>
              <a:t>U</a:t>
            </a:r>
            <a:r>
              <a:rPr lang="pl-PL" sz="2400" dirty="0" smtClean="0">
                <a:solidFill>
                  <a:schemeClr val="tx1"/>
                </a:solidFill>
              </a:rPr>
              <a:t>kładamy </a:t>
            </a:r>
            <a:r>
              <a:rPr lang="pl-PL" sz="2400" dirty="0">
                <a:solidFill>
                  <a:schemeClr val="tx1"/>
                </a:solidFill>
              </a:rPr>
              <a:t>plan działania</a:t>
            </a:r>
          </a:p>
        </p:txBody>
      </p:sp>
      <p:sp>
        <p:nvSpPr>
          <p:cNvPr id="6" name="Prostokąt 5"/>
          <p:cNvSpPr/>
          <p:nvPr/>
        </p:nvSpPr>
        <p:spPr>
          <a:xfrm>
            <a:off x="709990" y="2401219"/>
            <a:ext cx="7547496" cy="71755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4400" b="1" dirty="0">
                <a:solidFill>
                  <a:srgbClr val="C00000"/>
                </a:solidFill>
              </a:rPr>
              <a:t>K</a:t>
            </a:r>
            <a:r>
              <a:rPr lang="pl-PL" sz="2400" dirty="0">
                <a:solidFill>
                  <a:schemeClr val="tx1"/>
                </a:solidFill>
              </a:rPr>
              <a:t>to? Co? Jak?</a:t>
            </a:r>
          </a:p>
        </p:txBody>
      </p:sp>
      <p:sp>
        <p:nvSpPr>
          <p:cNvPr id="7" name="Prostokąt 6"/>
          <p:cNvSpPr/>
          <p:nvPr/>
        </p:nvSpPr>
        <p:spPr>
          <a:xfrm>
            <a:off x="709990" y="3118769"/>
            <a:ext cx="7547495" cy="71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4400" b="1" dirty="0">
                <a:solidFill>
                  <a:srgbClr val="C00000"/>
                </a:solidFill>
              </a:rPr>
              <a:t>C</a:t>
            </a:r>
            <a:r>
              <a:rPr lang="pl-PL" sz="2400" dirty="0">
                <a:solidFill>
                  <a:schemeClr val="tx1"/>
                </a:solidFill>
              </a:rPr>
              <a:t>zym zaskoczyć klientów?</a:t>
            </a:r>
          </a:p>
        </p:txBody>
      </p:sp>
      <p:sp>
        <p:nvSpPr>
          <p:cNvPr id="8" name="Prostokąt 7"/>
          <p:cNvSpPr/>
          <p:nvPr/>
        </p:nvSpPr>
        <p:spPr>
          <a:xfrm>
            <a:off x="709990" y="3834732"/>
            <a:ext cx="7547496" cy="71755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4400" b="1" dirty="0">
                <a:solidFill>
                  <a:srgbClr val="C00000"/>
                </a:solidFill>
              </a:rPr>
              <a:t>E</a:t>
            </a:r>
            <a:r>
              <a:rPr lang="pl-PL" sz="2400" dirty="0">
                <a:solidFill>
                  <a:schemeClr val="tx1"/>
                </a:solidFill>
              </a:rPr>
              <a:t>fekty finansowe</a:t>
            </a:r>
          </a:p>
        </p:txBody>
      </p:sp>
      <p:sp>
        <p:nvSpPr>
          <p:cNvPr id="9" name="Prostokąt 8"/>
          <p:cNvSpPr/>
          <p:nvPr/>
        </p:nvSpPr>
        <p:spPr>
          <a:xfrm>
            <a:off x="709990" y="4541755"/>
            <a:ext cx="7547495" cy="71755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4400" b="1" dirty="0">
                <a:solidFill>
                  <a:srgbClr val="C00000"/>
                </a:solidFill>
              </a:rPr>
              <a:t>S</a:t>
            </a:r>
            <a:r>
              <a:rPr lang="pl-PL" sz="2400" dirty="0">
                <a:solidFill>
                  <a:schemeClr val="tx1"/>
                </a:solidFill>
              </a:rPr>
              <a:t>ami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400" dirty="0">
                <a:solidFill>
                  <a:schemeClr val="tx1"/>
                </a:solidFill>
              </a:rPr>
              <a:t>o sobie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32452" y="188640"/>
            <a:ext cx="9124097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400" b="1" dirty="0">
                <a:solidFill>
                  <a:srgbClr val="BC000F"/>
                </a:solidFill>
              </a:rPr>
              <a:t>    Obszary działań miniprzedsiębiorstwa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74926" y="6080965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6372200" y="6060527"/>
            <a:ext cx="2664296" cy="73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821"/>
            <a:ext cx="1732778" cy="63666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17071"/>
            <a:ext cx="1224136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682</Words>
  <Application>Microsoft Office PowerPoint</Application>
  <PresentationFormat>Pokaz na ekranie (4:3)</PresentationFormat>
  <Paragraphs>165</Paragraphs>
  <Slides>21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23" baseType="lpstr"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</dc:creator>
  <cp:lastModifiedBy>K</cp:lastModifiedBy>
  <cp:revision>88</cp:revision>
  <dcterms:created xsi:type="dcterms:W3CDTF">2013-07-23T08:50:08Z</dcterms:created>
  <dcterms:modified xsi:type="dcterms:W3CDTF">2016-08-26T11:14:57Z</dcterms:modified>
</cp:coreProperties>
</file>