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73" r:id="rId4"/>
    <p:sldId id="260" r:id="rId5"/>
    <p:sldId id="274" r:id="rId6"/>
    <p:sldId id="261" r:id="rId7"/>
    <p:sldId id="262" r:id="rId8"/>
    <p:sldId id="276" r:id="rId9"/>
    <p:sldId id="277" r:id="rId10"/>
    <p:sldId id="27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88F3-9AF2-47C0-8806-385695526B74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7440-DAC6-436B-9E4C-C8B030C2D7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47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7440-DAC6-436B-9E4C-C8B030C2D73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9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2643FA-DA41-4D9F-8235-8139A5DF9181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6FDB38-6615-46FF-8846-3A7235217D6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2907892"/>
            <a:ext cx="4535832" cy="1046017"/>
          </a:xfrm>
        </p:spPr>
        <p:txBody>
          <a:bodyPr>
            <a:normAutofit fontScale="90000"/>
          </a:bodyPr>
          <a:lstStyle/>
          <a:p>
            <a:r>
              <a:rPr lang="pl-PL" sz="49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 </a:t>
            </a:r>
            <a:r>
              <a:rPr lang="pl-PL" sz="4900" dirty="0" err="1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pl-PL" sz="49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49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rgbClr val="FFCC00"/>
                </a:solidFill>
              </a:rPr>
              <a:t/>
            </a:r>
            <a:br>
              <a:rPr lang="pl-PL" dirty="0" smtClean="0">
                <a:solidFill>
                  <a:srgbClr val="FFCC00"/>
                </a:solidFill>
              </a:rPr>
            </a:br>
            <a:endParaRPr lang="pl-PL" sz="4000" dirty="0">
              <a:solidFill>
                <a:srgbClr val="FFCC00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836713"/>
            <a:ext cx="2448272" cy="259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899592" y="5049180"/>
            <a:ext cx="756084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Liceum Plastyczne w Żorach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5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302847"/>
            <a:ext cx="7776864" cy="691147"/>
          </a:xfrm>
        </p:spPr>
        <p:txBody>
          <a:bodyPr>
            <a:noAutofit/>
          </a:bodyPr>
          <a:lstStyle/>
          <a:p>
            <a:pPr algn="ctr"/>
            <a:r>
              <a:rPr lang="pl-PL" sz="3200" cap="none" dirty="0" smtClean="0">
                <a:solidFill>
                  <a:srgbClr val="FFCC00"/>
                </a:solidFill>
              </a:rPr>
              <a:t>Co nam się udało?</a:t>
            </a:r>
            <a:r>
              <a:rPr lang="pl-PL" sz="3200" dirty="0" smtClean="0">
                <a:solidFill>
                  <a:srgbClr val="FFCC00"/>
                </a:solidFill>
              </a:rPr>
              <a:t/>
            </a:r>
            <a:br>
              <a:rPr lang="pl-PL" sz="3200" dirty="0" smtClean="0">
                <a:solidFill>
                  <a:srgbClr val="FFCC00"/>
                </a:solidFill>
              </a:rPr>
            </a:br>
            <a:endParaRPr lang="pl-PL" sz="3200" dirty="0">
              <a:solidFill>
                <a:srgbClr val="FFCC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980728"/>
            <a:ext cx="5512990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Osiągnęliśmy założone cele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Strategia działania okazała się trafiona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Zdobyliśmy praktyczną wiedzę                 na temat prowadzenia działalności gospodarczej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Doskonaliliśmy nasze umiejętności komunikacyjne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Pozyskaliśmy nowych przyjaciół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Odkryliśmy w sobie nieznane wcześniej talenty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CC00"/>
                </a:solidFill>
              </a:rPr>
              <a:t>Przeżyliśmy wspaniałą przygodę 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     w świecie biznesu.</a:t>
            </a:r>
            <a:endParaRPr lang="pl-PL" sz="2400" dirty="0">
              <a:solidFill>
                <a:srgbClr val="FFCC00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fmp\Desktop\serdusz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6034" y="2406894"/>
            <a:ext cx="4832245" cy="26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7704" y="177052"/>
            <a:ext cx="6192688" cy="691147"/>
          </a:xfrm>
        </p:spPr>
        <p:txBody>
          <a:bodyPr>
            <a:no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Wspólnicy miniprzedsiębiorstwa</a:t>
            </a:r>
            <a:r>
              <a:rPr lang="pl-PL" sz="32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/>
          <a:stretch/>
        </p:blipFill>
        <p:spPr bwMode="auto">
          <a:xfrm>
            <a:off x="1547664" y="868199"/>
            <a:ext cx="6295141" cy="48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547664" y="5711435"/>
            <a:ext cx="7272809" cy="110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</a:rPr>
              <a:t>Miniprzedsiębiorstwo tworzy 12 wspólników 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z klasy pierwszej (7) i trzeciej (5).</a:t>
            </a:r>
          </a:p>
        </p:txBody>
      </p:sp>
    </p:spTree>
    <p:extLst>
      <p:ext uri="{BB962C8B-B14F-4D97-AF65-F5344CB8AC3E}">
        <p14:creationId xmlns:p14="http://schemas.microsoft.com/office/powerpoint/2010/main" val="36931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9" y="249060"/>
            <a:ext cx="4968552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Reprezentacja w konkursie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547664" y="3440710"/>
            <a:ext cx="2050380" cy="44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Alicja Walczyk</a:t>
            </a:r>
          </a:p>
        </p:txBody>
      </p:sp>
      <p:pic>
        <p:nvPicPr>
          <p:cNvPr id="3" name="Picture 2" descr="Zdjęcie użytkownika Alicja Walczyk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15386" r="20394" b="32265"/>
          <a:stretch/>
        </p:blipFill>
        <p:spPr bwMode="auto">
          <a:xfrm>
            <a:off x="1547664" y="1207261"/>
            <a:ext cx="2050380" cy="22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/>
          <a:stretch/>
        </p:blipFill>
        <p:spPr bwMode="auto">
          <a:xfrm>
            <a:off x="5251010" y="1197953"/>
            <a:ext cx="205729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247052" y="3361615"/>
            <a:ext cx="2277276" cy="44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 </a:t>
            </a:r>
            <a:r>
              <a:rPr lang="pl-PL" sz="2400" dirty="0" err="1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Majecka</a:t>
            </a:r>
            <a:endParaRPr lang="pl-PL" sz="2400" dirty="0" smtClean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3" name="Picture 5" descr="zdjęcie profilowe użytkownika Wiktoria Pie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2050380" cy="2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547665" y="5961739"/>
            <a:ext cx="2304256" cy="44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Wiktoria Piecha</a:t>
            </a:r>
          </a:p>
        </p:txBody>
      </p:sp>
      <p:pic>
        <p:nvPicPr>
          <p:cNvPr id="2055" name="Picture 7" descr="zdjęcie profilowe użytkownika Monika Wojtaś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1368" r="16864" b="31552"/>
          <a:stretch/>
        </p:blipFill>
        <p:spPr bwMode="auto">
          <a:xfrm>
            <a:off x="5251010" y="3933056"/>
            <a:ext cx="1985286" cy="2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5235900" y="5961739"/>
            <a:ext cx="2277276" cy="44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Monika Wojtaś</a:t>
            </a:r>
          </a:p>
        </p:txBody>
      </p:sp>
    </p:spTree>
    <p:extLst>
      <p:ext uri="{BB962C8B-B14F-4D97-AF65-F5344CB8AC3E}">
        <p14:creationId xmlns:p14="http://schemas.microsoft.com/office/powerpoint/2010/main" val="10052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4788024" y="1702148"/>
            <a:ext cx="3928814" cy="3815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FFCC00"/>
                </a:solidFill>
              </a:rPr>
              <a:t>Andrzej Pierchała</a:t>
            </a:r>
          </a:p>
          <a:p>
            <a:endParaRPr lang="pl-PL" sz="2400" dirty="0">
              <a:solidFill>
                <a:srgbClr val="FFCC00"/>
              </a:solidFill>
            </a:endParaRPr>
          </a:p>
          <a:p>
            <a:r>
              <a:rPr lang="pl-PL" sz="2400" dirty="0" smtClean="0">
                <a:solidFill>
                  <a:srgbClr val="FFCC00"/>
                </a:solidFill>
              </a:rPr>
              <a:t>Zawsze warto zrobić coś, czego inni nie robią, szczególnie, jeśli się pracuje z takimi wspaniałymi młodymi ludźmi!</a:t>
            </a:r>
            <a:endParaRPr lang="pl-PL" sz="2400" dirty="0">
              <a:solidFill>
                <a:srgbClr val="FFCC00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2123728" y="249060"/>
            <a:ext cx="5904655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Opiekun miniprzedsiębiorstwa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:\Users\Alice\Desktop\liceum plaastyczne\Manu lp\opiekuni manulp.jpg"/>
          <p:cNvPicPr>
            <a:picLocks noChangeAspect="1" noChangeArrowheads="1"/>
          </p:cNvPicPr>
          <p:nvPr/>
        </p:nvPicPr>
        <p:blipFill rotWithShape="1">
          <a:blip r:embed="rId3" cstate="print"/>
          <a:srcRect l="16243" t="11136" r="57095" b="42975"/>
          <a:stretch/>
        </p:blipFill>
        <p:spPr bwMode="auto">
          <a:xfrm>
            <a:off x="1115616" y="1858134"/>
            <a:ext cx="2880320" cy="350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78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494314" y="1521148"/>
            <a:ext cx="4144838" cy="35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FFCC00"/>
                </a:solidFill>
              </a:rPr>
              <a:t>Małgorzata Pedowicz</a:t>
            </a:r>
          </a:p>
          <a:p>
            <a:r>
              <a:rPr lang="pl-PL" sz="2400" b="1" dirty="0" smtClean="0">
                <a:solidFill>
                  <a:srgbClr val="FFCC00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znakomity nauczyciel przedmiotów artystycznych w zespole Szkół nr 3. Udzielała nam cennych fachowych rad związanych 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z produkcją biżuterii.</a:t>
            </a:r>
            <a:endParaRPr lang="pl-PL" sz="2400" dirty="0">
              <a:solidFill>
                <a:srgbClr val="FFCC00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3162988" y="332656"/>
            <a:ext cx="2952328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Konsultant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Users\Alice\Desktop\liceum plaastyczne\Manu lp\opiekuni manulp.jpg"/>
          <p:cNvPicPr>
            <a:picLocks noChangeAspect="1" noChangeArrowheads="1"/>
          </p:cNvPicPr>
          <p:nvPr/>
        </p:nvPicPr>
        <p:blipFill rotWithShape="1">
          <a:blip r:embed="rId3" cstate="print"/>
          <a:srcRect l="53330" t="12592" r="18272" b="39173"/>
          <a:stretch/>
        </p:blipFill>
        <p:spPr bwMode="auto">
          <a:xfrm>
            <a:off x="5364088" y="1637328"/>
            <a:ext cx="2897948" cy="3478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67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 descr="C:\Users\fmp\Desktop\29571148_208034319784587_709960320069971576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31100" r="6526" b="27389"/>
          <a:stretch/>
        </p:blipFill>
        <p:spPr bwMode="auto">
          <a:xfrm>
            <a:off x="611560" y="1167017"/>
            <a:ext cx="2232248" cy="21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mp\Desktop\31945731_219812111940141_26643353051164835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42" y="2767753"/>
            <a:ext cx="2417834" cy="1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2864179" y="255372"/>
            <a:ext cx="4392488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Przedmiot działalności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C:\Users\fmp\Desktop\wisior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80929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99170" y="4581128"/>
            <a:ext cx="5657005" cy="219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</a:rPr>
              <a:t>Nasze produkty to biżuteria ceramiczna               i kartki </a:t>
            </a:r>
            <a:r>
              <a:rPr lang="pl-PL" sz="2400" dirty="0">
                <a:solidFill>
                  <a:srgbClr val="FFCC00"/>
                </a:solidFill>
              </a:rPr>
              <a:t>okolicznościowe. </a:t>
            </a:r>
            <a:r>
              <a:rPr lang="pl-PL" sz="2400" dirty="0" smtClean="0">
                <a:solidFill>
                  <a:srgbClr val="FFCC00"/>
                </a:solidFill>
              </a:rPr>
              <a:t>Oryginalne wzory </a:t>
            </a:r>
            <a:r>
              <a:rPr lang="pl-PL" sz="2400" dirty="0">
                <a:solidFill>
                  <a:srgbClr val="FFCC00"/>
                </a:solidFill>
              </a:rPr>
              <a:t>czerpiemy z natury – liście, kwiaty. Innowacyjność naszych wyrobów polega na sposobie </a:t>
            </a:r>
            <a:r>
              <a:rPr lang="pl-PL" sz="2400" dirty="0" smtClean="0">
                <a:solidFill>
                  <a:srgbClr val="FFCC00"/>
                </a:solidFill>
              </a:rPr>
              <a:t>barwienia sproszkowanego szkliwa.</a:t>
            </a:r>
            <a:endParaRPr lang="pl-PL" sz="2400" dirty="0">
              <a:solidFill>
                <a:srgbClr val="FFCC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2502" r="19570" b="-3964"/>
          <a:stretch/>
        </p:blipFill>
        <p:spPr bwMode="auto">
          <a:xfrm>
            <a:off x="5975648" y="3651800"/>
            <a:ext cx="2634198" cy="31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fmp\Desktop\31949504_220230421898310_3747957306243940352_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575"/>
          <a:stretch/>
        </p:blipFill>
        <p:spPr bwMode="auto">
          <a:xfrm>
            <a:off x="5975647" y="1167017"/>
            <a:ext cx="2634199" cy="24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4179" y="1167017"/>
            <a:ext cx="3111468" cy="1600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10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272808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Funkcjonowanie miniprzedsiębiorstwa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19872" y="1052736"/>
            <a:ext cx="5544616" cy="5657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</a:rPr>
              <a:t>Nasze miniprzedsiębiorstwo działało   na </a:t>
            </a:r>
            <a:r>
              <a:rPr lang="pl-PL" sz="2400" dirty="0">
                <a:solidFill>
                  <a:srgbClr val="FFCC00"/>
                </a:solidFill>
              </a:rPr>
              <a:t>terenie Zespołu Szkół nr 3 </a:t>
            </a:r>
            <a:r>
              <a:rPr lang="pl-PL" sz="2400" dirty="0" smtClean="0">
                <a:solidFill>
                  <a:srgbClr val="FFCC00"/>
                </a:solidFill>
              </a:rPr>
              <a:t>                      w Żorach. Odbiorcami </a:t>
            </a:r>
            <a:r>
              <a:rPr lang="pl-PL" sz="2400" dirty="0">
                <a:solidFill>
                  <a:srgbClr val="FFCC00"/>
                </a:solidFill>
              </a:rPr>
              <a:t>naszych produktów byli zarówno uczniowie </a:t>
            </a:r>
            <a:r>
              <a:rPr lang="pl-PL" sz="2400" dirty="0" smtClean="0">
                <a:solidFill>
                  <a:srgbClr val="FFCC00"/>
                </a:solidFill>
              </a:rPr>
              <a:t>     oraz </a:t>
            </a:r>
            <a:r>
              <a:rPr lang="pl-PL" sz="2400" dirty="0">
                <a:solidFill>
                  <a:srgbClr val="FFCC00"/>
                </a:solidFill>
              </a:rPr>
              <a:t>nauczyciele, jak i rodzice i goście szkoły. </a:t>
            </a:r>
            <a:endParaRPr lang="pl-PL" sz="2400" dirty="0" smtClean="0">
              <a:solidFill>
                <a:srgbClr val="FFCC00"/>
              </a:solidFill>
            </a:endParaRPr>
          </a:p>
          <a:p>
            <a:r>
              <a:rPr lang="pl-PL" sz="2400" dirty="0" smtClean="0">
                <a:solidFill>
                  <a:srgbClr val="FFCC00"/>
                </a:solidFill>
              </a:rPr>
              <a:t>Staraliśmy się, aby nasze miniprzedsiębiorstwo przestrzegało zasad odpowiedzialnego biznesu.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W czasie </a:t>
            </a:r>
            <a:r>
              <a:rPr lang="pl-PL" sz="2400" dirty="0">
                <a:solidFill>
                  <a:srgbClr val="FFCC00"/>
                </a:solidFill>
              </a:rPr>
              <a:t>ferii zimowych prowadziliśmy warsztaty plastyczne dla dzieci z najbliższej </a:t>
            </a:r>
            <a:r>
              <a:rPr lang="pl-PL" sz="2400" dirty="0" smtClean="0">
                <a:solidFill>
                  <a:srgbClr val="FFCC00"/>
                </a:solidFill>
              </a:rPr>
              <a:t>okolicy.</a:t>
            </a:r>
          </a:p>
          <a:p>
            <a:r>
              <a:rPr lang="pl-PL" sz="2400" dirty="0">
                <a:solidFill>
                  <a:srgbClr val="FFCC00"/>
                </a:solidFill>
              </a:rPr>
              <a:t>Nasze produkty były </a:t>
            </a:r>
            <a:r>
              <a:rPr lang="pl-PL" sz="2400" dirty="0" smtClean="0">
                <a:solidFill>
                  <a:srgbClr val="FFCC00"/>
                </a:solidFill>
              </a:rPr>
              <a:t>atrakcyjnymi </a:t>
            </a:r>
            <a:r>
              <a:rPr lang="pl-PL" sz="2400" dirty="0">
                <a:solidFill>
                  <a:srgbClr val="FFCC00"/>
                </a:solidFill>
              </a:rPr>
              <a:t>nagrodami na festynie </a:t>
            </a:r>
            <a:r>
              <a:rPr lang="pl-PL" sz="2400" dirty="0" smtClean="0">
                <a:solidFill>
                  <a:srgbClr val="FFCC00"/>
                </a:solidFill>
              </a:rPr>
              <a:t>parafialnym.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 bwMode="auto">
          <a:xfrm>
            <a:off x="345172" y="1268760"/>
            <a:ext cx="2930684" cy="21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72" y="3421163"/>
            <a:ext cx="293068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72" y="5368254"/>
            <a:ext cx="1465342" cy="13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514" y="5374475"/>
            <a:ext cx="1474606" cy="13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2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272808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Funkcjonowanie miniprzedsiębiorstwa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9199" y="1268760"/>
            <a:ext cx="5544616" cy="5031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FFCC00"/>
                </a:solidFill>
              </a:rPr>
              <a:t>Działania </a:t>
            </a:r>
            <a:r>
              <a:rPr lang="pl-PL" sz="2400" dirty="0">
                <a:solidFill>
                  <a:srgbClr val="FFCC00"/>
                </a:solidFill>
              </a:rPr>
              <a:t>marketingowe rozpoczęliśmy od reklamy szeptanej – „Szykuje się bomba – szkolne miniprzedsiębiorstwo rozpoczyna działalność. Wkrótce na korytarzu znajdziecie nasze stoisko”. Te słowa szybko rozchodziły się po szkole i wszyscy pytali „Kiedy?” </a:t>
            </a:r>
            <a:r>
              <a:rPr lang="pl-PL" sz="2400" dirty="0" smtClean="0">
                <a:solidFill>
                  <a:srgbClr val="FFCC00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Nasze stoisko na korytarzu szkolnym przyciągało klientów.</a:t>
            </a:r>
          </a:p>
          <a:p>
            <a:r>
              <a:rPr lang="pl-PL" sz="2400" dirty="0" smtClean="0">
                <a:solidFill>
                  <a:srgbClr val="FFCC00"/>
                </a:solidFill>
              </a:rPr>
              <a:t>Założyliśmy konto na </a:t>
            </a:r>
            <a:r>
              <a:rPr lang="pl-PL" sz="2400" dirty="0" err="1" smtClean="0">
                <a:solidFill>
                  <a:srgbClr val="FFCC00"/>
                </a:solidFill>
              </a:rPr>
              <a:t>facebooku</a:t>
            </a:r>
            <a:r>
              <a:rPr lang="pl-PL" sz="2400" dirty="0" smtClean="0">
                <a:solidFill>
                  <a:srgbClr val="FFCC00"/>
                </a:solidFill>
              </a:rPr>
              <a:t>, wywieszaliśmy plakaty, publikowaliśmy informacje w lokalnych portalach, udzieliliśmy wywiadu radiu </a:t>
            </a:r>
            <a:r>
              <a:rPr lang="pl-PL" sz="2400" dirty="0" err="1" smtClean="0">
                <a:solidFill>
                  <a:srgbClr val="FFCC00"/>
                </a:solidFill>
              </a:rPr>
              <a:t>eM.</a:t>
            </a:r>
            <a:endParaRPr lang="pl-PL" sz="2400" dirty="0">
              <a:solidFill>
                <a:srgbClr val="FFCC0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545227" y="4304919"/>
            <a:ext cx="2089824" cy="369332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/>
              <a:t>TuŻory.pl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944219" y="5373801"/>
            <a:ext cx="1948261" cy="369332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/>
              <a:t>     zory.24.pl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227" y="1556792"/>
            <a:ext cx="3434106" cy="182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/>
          <p:cNvPicPr/>
          <p:nvPr/>
        </p:nvPicPr>
        <p:blipFill>
          <a:blip r:embed="rId4"/>
          <a:stretch/>
        </p:blipFill>
        <p:spPr>
          <a:xfrm>
            <a:off x="5575384" y="3540159"/>
            <a:ext cx="691200" cy="691200"/>
          </a:xfrm>
          <a:prstGeom prst="rect">
            <a:avLst/>
          </a:prstGeom>
          <a:ln>
            <a:noFill/>
          </a:ln>
        </p:spPr>
      </p:pic>
      <p:sp>
        <p:nvSpPr>
          <p:cNvPr id="17" name="CustomShape 3"/>
          <p:cNvSpPr/>
          <p:nvPr/>
        </p:nvSpPr>
        <p:spPr>
          <a:xfrm>
            <a:off x="6212144" y="3672135"/>
            <a:ext cx="1315601" cy="427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MANU LP</a:t>
            </a:r>
            <a:endParaRPr lang="pl-PL" b="0" strike="noStrike" spc="-1" dirty="0">
              <a:latin typeface="Arial"/>
            </a:endParaRPr>
          </a:p>
        </p:txBody>
      </p:sp>
      <p:pic>
        <p:nvPicPr>
          <p:cNvPr id="18" name="Picture 2"/>
          <p:cNvPicPr/>
          <p:nvPr/>
        </p:nvPicPr>
        <p:blipFill>
          <a:blip r:embed="rId5"/>
          <a:stretch/>
        </p:blipFill>
        <p:spPr>
          <a:xfrm>
            <a:off x="7635051" y="3328267"/>
            <a:ext cx="1344282" cy="1953304"/>
          </a:xfrm>
          <a:prstGeom prst="rect">
            <a:avLst/>
          </a:prstGeom>
          <a:ln>
            <a:noFill/>
          </a:ln>
        </p:spPr>
      </p:pic>
      <p:pic>
        <p:nvPicPr>
          <p:cNvPr id="19" name="Picture 2" descr="Radio Em 107.6 FM Katow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84" y="4820009"/>
            <a:ext cx="1342724" cy="9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9316" cy="6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272808" cy="619139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Finanse miniprzedsiębiorstwa</a:t>
            </a:r>
            <a:endParaRPr lang="pl-PL" sz="3200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83476"/>
              </p:ext>
            </p:extLst>
          </p:nvPr>
        </p:nvGraphicFramePr>
        <p:xfrm>
          <a:off x="611560" y="1106088"/>
          <a:ext cx="4824536" cy="5056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985"/>
                <a:gridCol w="3474447"/>
                <a:gridCol w="936104"/>
              </a:tblGrid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Informacja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Wartość (zł)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Przychody wg </a:t>
                      </a:r>
                      <a:r>
                        <a:rPr lang="pl-PL" sz="1400" dirty="0" err="1">
                          <a:effectLst/>
                        </a:rPr>
                        <a:t>PKPiR</a:t>
                      </a:r>
                      <a:r>
                        <a:rPr lang="pl-PL" sz="1400" dirty="0">
                          <a:effectLst/>
                        </a:rPr>
                        <a:t> narastająco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1 172,34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Koszty wg </a:t>
                      </a:r>
                      <a:r>
                        <a:rPr lang="pl-PL" sz="1400" dirty="0" err="1">
                          <a:effectLst/>
                        </a:rPr>
                        <a:t>PKPiR</a:t>
                      </a:r>
                      <a:r>
                        <a:rPr lang="pl-PL" sz="1400" dirty="0">
                          <a:effectLst/>
                        </a:rPr>
                        <a:t> narastająco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326,69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Dochód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845,65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Składki na ubezpieczenia społeczne narastająco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69,84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Dochód po </a:t>
                      </a:r>
                      <a:r>
                        <a:rPr lang="pl-PL" sz="1400" dirty="0" smtClean="0">
                          <a:effectLst/>
                        </a:rPr>
                        <a:t>odliczeniach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554,58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Podstawa </a:t>
                      </a:r>
                      <a:r>
                        <a:rPr lang="pl-PL" sz="1400" dirty="0" smtClean="0">
                          <a:effectLst/>
                        </a:rPr>
                        <a:t>opodatkowania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776,00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3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Podatek </a:t>
                      </a:r>
                      <a:r>
                        <a:rPr lang="pl-PL" sz="1400" dirty="0" smtClean="0">
                          <a:effectLst/>
                        </a:rPr>
                        <a:t>dochodowy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147,44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Odliczenie od </a:t>
                      </a:r>
                      <a:r>
                        <a:rPr lang="pl-PL" sz="1400" dirty="0" smtClean="0">
                          <a:effectLst/>
                        </a:rPr>
                        <a:t>podatku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20,52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Należny </a:t>
                      </a:r>
                      <a:r>
                        <a:rPr lang="pl-PL" sz="1400" dirty="0" smtClean="0">
                          <a:effectLst/>
                        </a:rPr>
                        <a:t>podatek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127,00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10.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Zysk </a:t>
                      </a:r>
                      <a:r>
                        <a:rPr lang="pl-PL" sz="1400" dirty="0" smtClean="0">
                          <a:effectLst/>
                        </a:rPr>
                        <a:t>netto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628,29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</a:tbl>
          </a:graphicData>
        </a:graphic>
      </p:graphicFrame>
      <p:sp>
        <p:nvSpPr>
          <p:cNvPr id="13" name="Prostokąt 12"/>
          <p:cNvSpPr/>
          <p:nvPr/>
        </p:nvSpPr>
        <p:spPr>
          <a:xfrm>
            <a:off x="5796136" y="1340768"/>
            <a:ext cx="2963900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rgbClr val="FFCC00"/>
                </a:solidFill>
              </a:rPr>
              <a:t>Zysk netto: 628,29 zł</a:t>
            </a:r>
          </a:p>
          <a:p>
            <a:pPr algn="ctr"/>
            <a:endParaRPr lang="pl-PL" sz="3200" dirty="0" smtClean="0">
              <a:solidFill>
                <a:srgbClr val="FFCC00"/>
              </a:solidFill>
            </a:endParaRPr>
          </a:p>
          <a:p>
            <a:pPr algn="ctr"/>
            <a:r>
              <a:rPr lang="pl-PL" sz="3200" dirty="0" smtClean="0">
                <a:solidFill>
                  <a:srgbClr val="FFCC00"/>
                </a:solidFill>
              </a:rPr>
              <a:t>Kapitał własny: 120,00 zł</a:t>
            </a:r>
          </a:p>
          <a:p>
            <a:pPr algn="ctr"/>
            <a:endParaRPr lang="pl-PL" sz="3200" dirty="0" smtClean="0">
              <a:solidFill>
                <a:srgbClr val="FFCC00"/>
              </a:solidFill>
            </a:endParaRPr>
          </a:p>
          <a:p>
            <a:pPr algn="ctr"/>
            <a:r>
              <a:rPr lang="pl-PL" sz="4800" dirty="0" smtClean="0">
                <a:solidFill>
                  <a:srgbClr val="FFCC00"/>
                </a:solidFill>
              </a:rPr>
              <a:t>ROE</a:t>
            </a:r>
            <a:r>
              <a:rPr lang="pl-PL" sz="3200" dirty="0" smtClean="0">
                <a:solidFill>
                  <a:srgbClr val="FFCC00"/>
                </a:solidFill>
              </a:rPr>
              <a:t> = </a:t>
            </a:r>
            <a:r>
              <a:rPr lang="pl-PL" sz="4800" b="1" dirty="0" smtClean="0">
                <a:solidFill>
                  <a:srgbClr val="FFCC00"/>
                </a:solidFill>
              </a:rPr>
              <a:t>523,58 %</a:t>
            </a:r>
          </a:p>
        </p:txBody>
      </p:sp>
    </p:spTree>
    <p:extLst>
      <p:ext uri="{BB962C8B-B14F-4D97-AF65-F5344CB8AC3E}">
        <p14:creationId xmlns:p14="http://schemas.microsoft.com/office/powerpoint/2010/main" val="112096892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</TotalTime>
  <Words>371</Words>
  <Application>Microsoft Office PowerPoint</Application>
  <PresentationFormat>Pokaz na ekranie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Techniczny</vt:lpstr>
      <vt:lpstr>Manu lp  </vt:lpstr>
      <vt:lpstr>Wspólnicy miniprzedsiębiorstwa </vt:lpstr>
      <vt:lpstr>Reprezentacja w konkursie</vt:lpstr>
      <vt:lpstr>Opiekun miniprzedsiębiorstwa</vt:lpstr>
      <vt:lpstr>Konsultant</vt:lpstr>
      <vt:lpstr>Przedmiot działalności</vt:lpstr>
      <vt:lpstr>Funkcjonowanie miniprzedsiębiorstwa</vt:lpstr>
      <vt:lpstr>Funkcjonowanie miniprzedsiębiorstwa</vt:lpstr>
      <vt:lpstr>Finanse miniprzedsiębiorstwa</vt:lpstr>
      <vt:lpstr>Co nam się udało?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 lp Produkcik 2018</dc:title>
  <dc:creator>fmp</dc:creator>
  <cp:lastModifiedBy>fmp</cp:lastModifiedBy>
  <cp:revision>31</cp:revision>
  <dcterms:created xsi:type="dcterms:W3CDTF">2018-05-14T05:32:47Z</dcterms:created>
  <dcterms:modified xsi:type="dcterms:W3CDTF">2018-05-25T06:43:31Z</dcterms:modified>
</cp:coreProperties>
</file>